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4"/>
  </p:notesMasterIdLst>
  <p:sldIdLst>
    <p:sldId id="438" r:id="rId3"/>
    <p:sldId id="442" r:id="rId4"/>
    <p:sldId id="454" r:id="rId5"/>
    <p:sldId id="455" r:id="rId6"/>
    <p:sldId id="466" r:id="rId7"/>
    <p:sldId id="456" r:id="rId8"/>
    <p:sldId id="441" r:id="rId9"/>
    <p:sldId id="320" r:id="rId10"/>
    <p:sldId id="321" r:id="rId11"/>
    <p:sldId id="457" r:id="rId12"/>
    <p:sldId id="467" r:id="rId13"/>
    <p:sldId id="420" r:id="rId14"/>
    <p:sldId id="419" r:id="rId15"/>
    <p:sldId id="459" r:id="rId16"/>
    <p:sldId id="381" r:id="rId17"/>
    <p:sldId id="461" r:id="rId18"/>
    <p:sldId id="277" r:id="rId19"/>
    <p:sldId id="417" r:id="rId20"/>
    <p:sldId id="308" r:id="rId21"/>
    <p:sldId id="458" r:id="rId22"/>
    <p:sldId id="462" r:id="rId23"/>
    <p:sldId id="276" r:id="rId24"/>
    <p:sldId id="469" r:id="rId25"/>
    <p:sldId id="468" r:id="rId26"/>
    <p:sldId id="309" r:id="rId27"/>
    <p:sldId id="449" r:id="rId28"/>
    <p:sldId id="444" r:id="rId29"/>
    <p:sldId id="475" r:id="rId30"/>
    <p:sldId id="423" r:id="rId31"/>
    <p:sldId id="426" r:id="rId32"/>
    <p:sldId id="447" r:id="rId33"/>
    <p:sldId id="470" r:id="rId34"/>
    <p:sldId id="471" r:id="rId35"/>
    <p:sldId id="472" r:id="rId36"/>
    <p:sldId id="428" r:id="rId37"/>
    <p:sldId id="429" r:id="rId38"/>
    <p:sldId id="298" r:id="rId39"/>
    <p:sldId id="440" r:id="rId40"/>
    <p:sldId id="473" r:id="rId41"/>
    <p:sldId id="474" r:id="rId42"/>
    <p:sldId id="356" r:id="rId43"/>
    <p:sldId id="439" r:id="rId44"/>
    <p:sldId id="463" r:id="rId45"/>
    <p:sldId id="432" r:id="rId46"/>
    <p:sldId id="355" r:id="rId47"/>
    <p:sldId id="353" r:id="rId48"/>
    <p:sldId id="274" r:id="rId49"/>
    <p:sldId id="465" r:id="rId50"/>
    <p:sldId id="314" r:id="rId51"/>
    <p:sldId id="294" r:id="rId52"/>
    <p:sldId id="31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3BF2CA-3AC5-7947-9206-9430B15FF3F4}">
          <p14:sldIdLst>
            <p14:sldId id="438"/>
          </p14:sldIdLst>
        </p14:section>
        <p14:section name="Intro" id="{63D6252F-4A16-0049-9F7D-7486FAAF77B4}">
          <p14:sldIdLst>
            <p14:sldId id="442"/>
            <p14:sldId id="454"/>
            <p14:sldId id="455"/>
            <p14:sldId id="466"/>
            <p14:sldId id="456"/>
          </p14:sldIdLst>
        </p14:section>
        <p14:section name="Asari" id="{E375870F-29CA-344C-B143-AFDAB18AA0D8}">
          <p14:sldIdLst>
            <p14:sldId id="441"/>
            <p14:sldId id="320"/>
            <p14:sldId id="321"/>
            <p14:sldId id="457"/>
            <p14:sldId id="467"/>
            <p14:sldId id="420"/>
            <p14:sldId id="419"/>
            <p14:sldId id="459"/>
            <p14:sldId id="381"/>
            <p14:sldId id="461"/>
            <p14:sldId id="277"/>
            <p14:sldId id="417"/>
            <p14:sldId id="308"/>
            <p14:sldId id="458"/>
            <p14:sldId id="462"/>
            <p14:sldId id="276"/>
            <p14:sldId id="469"/>
            <p14:sldId id="468"/>
            <p14:sldId id="309"/>
            <p14:sldId id="449"/>
            <p14:sldId id="444"/>
          </p14:sldIdLst>
        </p14:section>
        <p14:section name="Advanced pcpfm" id="{0CA3DC85-0260-CA47-B710-D75C09933ABC}">
          <p14:sldIdLst>
            <p14:sldId id="475"/>
            <p14:sldId id="423"/>
            <p14:sldId id="426"/>
            <p14:sldId id="447"/>
            <p14:sldId id="470"/>
            <p14:sldId id="471"/>
            <p14:sldId id="472"/>
            <p14:sldId id="428"/>
            <p14:sldId id="429"/>
            <p14:sldId id="298"/>
            <p14:sldId id="440"/>
            <p14:sldId id="473"/>
            <p14:sldId id="474"/>
            <p14:sldId id="356"/>
            <p14:sldId id="439"/>
            <p14:sldId id="463"/>
          </p14:sldIdLst>
        </p14:section>
        <p14:section name="Conclusion" id="{2B167033-98FA-3A4C-ACC6-10B413B19239}">
          <p14:sldIdLst>
            <p14:sldId id="432"/>
            <p14:sldId id="355"/>
            <p14:sldId id="353"/>
            <p14:sldId id="274"/>
            <p14:sldId id="465"/>
          </p14:sldIdLst>
        </p14:section>
        <p14:section name="Background" id="{23B4997A-27F4-D34E-A945-899790EA35AB}">
          <p14:sldIdLst>
            <p14:sldId id="314"/>
            <p14:sldId id="294"/>
            <p14:sldId id="3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33"/>
    <p:restoredTop sz="92959"/>
  </p:normalViewPr>
  <p:slideViewPr>
    <p:cSldViewPr snapToGrid="0">
      <p:cViewPr varScale="1">
        <p:scale>
          <a:sx n="128" d="100"/>
          <a:sy n="128" d="100"/>
        </p:scale>
        <p:origin x="184" y="61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5DE27-8048-E54A-B5D9-02914984B2C7}" type="datetimeFigureOut">
              <a:rPr lang="en-US" smtClean="0"/>
              <a:t>7/19/24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EDF837-FFD0-B148-9DB5-4E257F2DA1EF}" type="slidenum">
              <a:rPr lang="en-US" smtClean="0"/>
              <a:t>‹#›</a:t>
            </a:fld>
            <a:endParaRPr lang="en-US"/>
          </a:p>
        </p:txBody>
      </p:sp>
    </p:spTree>
    <p:extLst>
      <p:ext uri="{BB962C8B-B14F-4D97-AF65-F5344CB8AC3E}">
        <p14:creationId xmlns:p14="http://schemas.microsoft.com/office/powerpoint/2010/main" val="2588582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0B98B-E2BA-9BB8-DE32-52B006C62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773038-0C35-C1FE-246F-93CB646E8C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8797F-0590-6791-7141-CF3BFD90875C}"/>
              </a:ext>
            </a:extLst>
          </p:cNvPr>
          <p:cNvSpPr>
            <a:spLocks noGrp="1"/>
          </p:cNvSpPr>
          <p:nvPr>
            <p:ph type="body" idx="1"/>
          </p:nvPr>
        </p:nvSpPr>
        <p:spPr/>
        <p:txBody>
          <a:bodyPr/>
          <a:lstStyle/>
          <a:p>
            <a:pPr marL="228600" indent="-228600">
              <a:buAutoNum type="arabicPeriod"/>
            </a:pPr>
            <a:r>
              <a:rPr lang="en-US" dirty="0"/>
              <a:t>Mention annotation of feature tables. Maybe show example. </a:t>
            </a:r>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650AEA71-F9FB-DFB5-9EEF-AA37D7CEA528}"/>
              </a:ext>
            </a:extLst>
          </p:cNvPr>
          <p:cNvSpPr>
            <a:spLocks noGrp="1"/>
          </p:cNvSpPr>
          <p:nvPr>
            <p:ph type="sldNum" sz="quarter" idx="5"/>
          </p:nvPr>
        </p:nvSpPr>
        <p:spPr/>
        <p:txBody>
          <a:bodyPr/>
          <a:lstStyle/>
          <a:p>
            <a:fld id="{2AEDF837-FFD0-B148-9DB5-4E257F2DA1EF}" type="slidenum">
              <a:rPr lang="en-US" smtClean="0"/>
              <a:t>1</a:t>
            </a:fld>
            <a:endParaRPr lang="en-US"/>
          </a:p>
        </p:txBody>
      </p:sp>
    </p:spTree>
    <p:extLst>
      <p:ext uri="{BB962C8B-B14F-4D97-AF65-F5344CB8AC3E}">
        <p14:creationId xmlns:p14="http://schemas.microsoft.com/office/powerpoint/2010/main" val="1602240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22</a:t>
            </a:fld>
            <a:endParaRPr lang="en-US"/>
          </a:p>
        </p:txBody>
      </p:sp>
    </p:spTree>
    <p:extLst>
      <p:ext uri="{BB962C8B-B14F-4D97-AF65-F5344CB8AC3E}">
        <p14:creationId xmlns:p14="http://schemas.microsoft.com/office/powerpoint/2010/main" val="878541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25</a:t>
            </a:fld>
            <a:endParaRPr lang="en-US"/>
          </a:p>
        </p:txBody>
      </p:sp>
    </p:spTree>
    <p:extLst>
      <p:ext uri="{BB962C8B-B14F-4D97-AF65-F5344CB8AC3E}">
        <p14:creationId xmlns:p14="http://schemas.microsoft.com/office/powerpoint/2010/main" val="2677819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29</a:t>
            </a:fld>
            <a:endParaRPr lang="en-US"/>
          </a:p>
        </p:txBody>
      </p:sp>
    </p:spTree>
    <p:extLst>
      <p:ext uri="{BB962C8B-B14F-4D97-AF65-F5344CB8AC3E}">
        <p14:creationId xmlns:p14="http://schemas.microsoft.com/office/powerpoint/2010/main" val="3410143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B464F-3343-DEDD-97B0-D1E72251BF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D81741-AB25-DC22-C406-6FE0940BA7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541271-1299-FAB5-1D4E-9F8C20F2B0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latin typeface="Lato" panose="020F0502020204030203" pitchFamily="34" charset="0"/>
                <a:ea typeface="Lato" panose="020F0502020204030203" pitchFamily="34" charset="0"/>
                <a:cs typeface="Lato" panose="020F0502020204030203" pitchFamily="34" charset="0"/>
              </a:rPr>
              <a:t>mzunit</a:t>
            </a:r>
            <a:r>
              <a:rPr lang="en-US" sz="1200" b="1" dirty="0">
                <a:latin typeface="Lato" panose="020F0502020204030203" pitchFamily="34" charset="0"/>
                <a:ea typeface="Lato" panose="020F0502020204030203" pitchFamily="34" charset="0"/>
                <a:cs typeface="Lato" panose="020F0502020204030203" pitchFamily="34" charset="0"/>
              </a:rPr>
              <a:t>, CAMERA, </a:t>
            </a:r>
            <a:r>
              <a:rPr lang="en-US" sz="1200" b="1" dirty="0" err="1">
                <a:latin typeface="Lato" panose="020F0502020204030203" pitchFamily="34" charset="0"/>
                <a:ea typeface="Lato" panose="020F0502020204030203" pitchFamily="34" charset="0"/>
                <a:cs typeface="Lato" panose="020F0502020204030203" pitchFamily="34" charset="0"/>
              </a:rPr>
              <a:t>binner</a:t>
            </a:r>
            <a:r>
              <a:rPr lang="en-US" sz="1200" b="1" dirty="0">
                <a:latin typeface="Lato" panose="020F0502020204030203" pitchFamily="34" charset="0"/>
                <a:ea typeface="Lato" panose="020F0502020204030203" pitchFamily="34" charset="0"/>
                <a:cs typeface="Lato"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perform a similar ‘pre-annotation’ but </a:t>
            </a:r>
            <a:r>
              <a:rPr lang="en-US" b="1" dirty="0" err="1">
                <a:latin typeface="Lato" panose="020F0502020204030203" pitchFamily="34" charset="0"/>
                <a:ea typeface="Lato" panose="020F0502020204030203" pitchFamily="34" charset="0"/>
                <a:cs typeface="Lato" panose="020F0502020204030203" pitchFamily="34" charset="0"/>
              </a:rPr>
              <a:t>khipu</a:t>
            </a:r>
            <a:r>
              <a:rPr lang="en-US" b="1" dirty="0">
                <a:latin typeface="Lato" panose="020F0502020204030203" pitchFamily="34" charset="0"/>
                <a:ea typeface="Lato" panose="020F0502020204030203" pitchFamily="34" charset="0"/>
                <a:cs typeface="Lato" panose="020F0502020204030203" pitchFamily="34" charset="0"/>
              </a:rPr>
              <a:t> performs the regression that allows for the inference of mass and yields a computable data structure.</a:t>
            </a:r>
            <a:endParaRPr lang="en-US" sz="1200" b="1" dirty="0">
              <a:latin typeface="Lato" panose="020F0502020204030203" pitchFamily="34" charset="0"/>
              <a:ea typeface="Lato" panose="020F0502020204030203" pitchFamily="34" charset="0"/>
              <a:cs typeface="Lato" panose="020F0502020204030203" pitchFamily="34" charset="0"/>
            </a:endParaRPr>
          </a:p>
          <a:p>
            <a:endParaRPr lang="en-US" dirty="0"/>
          </a:p>
        </p:txBody>
      </p:sp>
      <p:sp>
        <p:nvSpPr>
          <p:cNvPr id="4" name="Slide Number Placeholder 3">
            <a:extLst>
              <a:ext uri="{FF2B5EF4-FFF2-40B4-BE49-F238E27FC236}">
                <a16:creationId xmlns:a16="http://schemas.microsoft.com/office/drawing/2014/main" id="{B6C66CE9-D692-A32F-9977-0B672DE2A37C}"/>
              </a:ext>
            </a:extLst>
          </p:cNvPr>
          <p:cNvSpPr>
            <a:spLocks noGrp="1"/>
          </p:cNvSpPr>
          <p:nvPr>
            <p:ph type="sldNum" sz="quarter" idx="5"/>
          </p:nvPr>
        </p:nvSpPr>
        <p:spPr/>
        <p:txBody>
          <a:bodyPr/>
          <a:lstStyle/>
          <a:p>
            <a:fld id="{2AEDF837-FFD0-B148-9DB5-4E257F2DA1EF}" type="slidenum">
              <a:rPr lang="en-US" smtClean="0"/>
              <a:t>30</a:t>
            </a:fld>
            <a:endParaRPr lang="en-US"/>
          </a:p>
        </p:txBody>
      </p:sp>
    </p:spTree>
    <p:extLst>
      <p:ext uri="{BB962C8B-B14F-4D97-AF65-F5344CB8AC3E}">
        <p14:creationId xmlns:p14="http://schemas.microsoft.com/office/powerpoint/2010/main" val="3508028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C744B-31F8-54FD-5A2A-31DEEDC280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FD0159-1FA3-2C0C-3F4B-988818B4C2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B42447-657F-03AF-E966-7CE731D2A7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latin typeface="Lato" panose="020F0502020204030203" pitchFamily="34" charset="0"/>
                <a:ea typeface="Lato" panose="020F0502020204030203" pitchFamily="34" charset="0"/>
                <a:cs typeface="Lato" panose="020F0502020204030203" pitchFamily="34" charset="0"/>
              </a:rPr>
              <a:t>mzunit</a:t>
            </a:r>
            <a:r>
              <a:rPr lang="en-US" sz="1200" b="1" dirty="0">
                <a:latin typeface="Lato" panose="020F0502020204030203" pitchFamily="34" charset="0"/>
                <a:ea typeface="Lato" panose="020F0502020204030203" pitchFamily="34" charset="0"/>
                <a:cs typeface="Lato" panose="020F0502020204030203" pitchFamily="34" charset="0"/>
              </a:rPr>
              <a:t>, CAMERA, </a:t>
            </a:r>
            <a:r>
              <a:rPr lang="en-US" sz="1200" b="1" dirty="0" err="1">
                <a:latin typeface="Lato" panose="020F0502020204030203" pitchFamily="34" charset="0"/>
                <a:ea typeface="Lato" panose="020F0502020204030203" pitchFamily="34" charset="0"/>
                <a:cs typeface="Lato" panose="020F0502020204030203" pitchFamily="34" charset="0"/>
              </a:rPr>
              <a:t>binner</a:t>
            </a:r>
            <a:r>
              <a:rPr lang="en-US" sz="1200" b="1" dirty="0">
                <a:latin typeface="Lato" panose="020F0502020204030203" pitchFamily="34" charset="0"/>
                <a:ea typeface="Lato" panose="020F0502020204030203" pitchFamily="34" charset="0"/>
                <a:cs typeface="Lato"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perform a similar ‘pre-annotation’ but </a:t>
            </a:r>
            <a:r>
              <a:rPr lang="en-US" b="1" dirty="0" err="1">
                <a:latin typeface="Lato" panose="020F0502020204030203" pitchFamily="34" charset="0"/>
                <a:ea typeface="Lato" panose="020F0502020204030203" pitchFamily="34" charset="0"/>
                <a:cs typeface="Lato" panose="020F0502020204030203" pitchFamily="34" charset="0"/>
              </a:rPr>
              <a:t>khipu</a:t>
            </a:r>
            <a:r>
              <a:rPr lang="en-US" b="1" dirty="0">
                <a:latin typeface="Lato" panose="020F0502020204030203" pitchFamily="34" charset="0"/>
                <a:ea typeface="Lato" panose="020F0502020204030203" pitchFamily="34" charset="0"/>
                <a:cs typeface="Lato" panose="020F0502020204030203" pitchFamily="34" charset="0"/>
              </a:rPr>
              <a:t> performs the regression that allows for the inference of mass and yields a computable data structure.</a:t>
            </a:r>
            <a:endParaRPr lang="en-US" sz="1200" b="1" dirty="0">
              <a:latin typeface="Lato" panose="020F0502020204030203" pitchFamily="34" charset="0"/>
              <a:ea typeface="Lato" panose="020F0502020204030203" pitchFamily="34" charset="0"/>
              <a:cs typeface="Lato" panose="020F0502020204030203" pitchFamily="34" charset="0"/>
            </a:endParaRPr>
          </a:p>
          <a:p>
            <a:endParaRPr lang="en-US" dirty="0"/>
          </a:p>
        </p:txBody>
      </p:sp>
      <p:sp>
        <p:nvSpPr>
          <p:cNvPr id="4" name="Slide Number Placeholder 3">
            <a:extLst>
              <a:ext uri="{FF2B5EF4-FFF2-40B4-BE49-F238E27FC236}">
                <a16:creationId xmlns:a16="http://schemas.microsoft.com/office/drawing/2014/main" id="{044350D6-73AB-0D77-0FA8-2C2D23A69F7C}"/>
              </a:ext>
            </a:extLst>
          </p:cNvPr>
          <p:cNvSpPr>
            <a:spLocks noGrp="1"/>
          </p:cNvSpPr>
          <p:nvPr>
            <p:ph type="sldNum" sz="quarter" idx="5"/>
          </p:nvPr>
        </p:nvSpPr>
        <p:spPr/>
        <p:txBody>
          <a:bodyPr/>
          <a:lstStyle/>
          <a:p>
            <a:fld id="{2AEDF837-FFD0-B148-9DB5-4E257F2DA1EF}" type="slidenum">
              <a:rPr lang="en-US" smtClean="0"/>
              <a:t>31</a:t>
            </a:fld>
            <a:endParaRPr lang="en-US"/>
          </a:p>
        </p:txBody>
      </p:sp>
    </p:spTree>
    <p:extLst>
      <p:ext uri="{BB962C8B-B14F-4D97-AF65-F5344CB8AC3E}">
        <p14:creationId xmlns:p14="http://schemas.microsoft.com/office/powerpoint/2010/main" val="3076449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980DC-781A-CD1C-AC71-3EC73A44D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FBC1E-642D-42AD-2F77-5A9B830C38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A50EC-505A-ADB1-06E2-9DF9284A3D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64C344-759F-863E-2E8C-B3624E86C473}"/>
              </a:ext>
            </a:extLst>
          </p:cNvPr>
          <p:cNvSpPr>
            <a:spLocks noGrp="1"/>
          </p:cNvSpPr>
          <p:nvPr>
            <p:ph type="sldNum" sz="quarter" idx="5"/>
          </p:nvPr>
        </p:nvSpPr>
        <p:spPr/>
        <p:txBody>
          <a:bodyPr/>
          <a:lstStyle/>
          <a:p>
            <a:fld id="{2AEDF837-FFD0-B148-9DB5-4E257F2DA1EF}" type="slidenum">
              <a:rPr lang="en-US" smtClean="0"/>
              <a:t>32</a:t>
            </a:fld>
            <a:endParaRPr lang="en-US"/>
          </a:p>
        </p:txBody>
      </p:sp>
    </p:spTree>
    <p:extLst>
      <p:ext uri="{BB962C8B-B14F-4D97-AF65-F5344CB8AC3E}">
        <p14:creationId xmlns:p14="http://schemas.microsoft.com/office/powerpoint/2010/main" val="4121826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980DC-781A-CD1C-AC71-3EC73A44D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FBC1E-642D-42AD-2F77-5A9B830C38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A50EC-505A-ADB1-06E2-9DF9284A3D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64C344-759F-863E-2E8C-B3624E86C473}"/>
              </a:ext>
            </a:extLst>
          </p:cNvPr>
          <p:cNvSpPr>
            <a:spLocks noGrp="1"/>
          </p:cNvSpPr>
          <p:nvPr>
            <p:ph type="sldNum" sz="quarter" idx="5"/>
          </p:nvPr>
        </p:nvSpPr>
        <p:spPr/>
        <p:txBody>
          <a:bodyPr/>
          <a:lstStyle/>
          <a:p>
            <a:fld id="{2AEDF837-FFD0-B148-9DB5-4E257F2DA1EF}" type="slidenum">
              <a:rPr lang="en-US" smtClean="0"/>
              <a:t>33</a:t>
            </a:fld>
            <a:endParaRPr lang="en-US"/>
          </a:p>
        </p:txBody>
      </p:sp>
    </p:spTree>
    <p:extLst>
      <p:ext uri="{BB962C8B-B14F-4D97-AF65-F5344CB8AC3E}">
        <p14:creationId xmlns:p14="http://schemas.microsoft.com/office/powerpoint/2010/main" val="112778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980DC-781A-CD1C-AC71-3EC73A44D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FBC1E-642D-42AD-2F77-5A9B830C38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A50EC-505A-ADB1-06E2-9DF9284A3D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64C344-759F-863E-2E8C-B3624E86C473}"/>
              </a:ext>
            </a:extLst>
          </p:cNvPr>
          <p:cNvSpPr>
            <a:spLocks noGrp="1"/>
          </p:cNvSpPr>
          <p:nvPr>
            <p:ph type="sldNum" sz="quarter" idx="5"/>
          </p:nvPr>
        </p:nvSpPr>
        <p:spPr/>
        <p:txBody>
          <a:bodyPr/>
          <a:lstStyle/>
          <a:p>
            <a:fld id="{2AEDF837-FFD0-B148-9DB5-4E257F2DA1EF}" type="slidenum">
              <a:rPr lang="en-US" smtClean="0"/>
              <a:t>34</a:t>
            </a:fld>
            <a:endParaRPr lang="en-US"/>
          </a:p>
        </p:txBody>
      </p:sp>
    </p:spTree>
    <p:extLst>
      <p:ext uri="{BB962C8B-B14F-4D97-AF65-F5344CB8AC3E}">
        <p14:creationId xmlns:p14="http://schemas.microsoft.com/office/powerpoint/2010/main" val="3046755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on top, not repeat.,</a:t>
            </a:r>
          </a:p>
        </p:txBody>
      </p:sp>
      <p:sp>
        <p:nvSpPr>
          <p:cNvPr id="4" name="Slide Number Placeholder 3"/>
          <p:cNvSpPr>
            <a:spLocks noGrp="1"/>
          </p:cNvSpPr>
          <p:nvPr>
            <p:ph type="sldNum" sz="quarter" idx="5"/>
          </p:nvPr>
        </p:nvSpPr>
        <p:spPr/>
        <p:txBody>
          <a:bodyPr/>
          <a:lstStyle/>
          <a:p>
            <a:fld id="{2AEDF837-FFD0-B148-9DB5-4E257F2DA1EF}" type="slidenum">
              <a:rPr lang="en-US" smtClean="0"/>
              <a:t>35</a:t>
            </a:fld>
            <a:endParaRPr lang="en-US"/>
          </a:p>
        </p:txBody>
      </p:sp>
    </p:spTree>
    <p:extLst>
      <p:ext uri="{BB962C8B-B14F-4D97-AF65-F5344CB8AC3E}">
        <p14:creationId xmlns:p14="http://schemas.microsoft.com/office/powerpoint/2010/main" val="3356102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36</a:t>
            </a:fld>
            <a:endParaRPr lang="en-US"/>
          </a:p>
        </p:txBody>
      </p:sp>
    </p:spTree>
    <p:extLst>
      <p:ext uri="{BB962C8B-B14F-4D97-AF65-F5344CB8AC3E}">
        <p14:creationId xmlns:p14="http://schemas.microsoft.com/office/powerpoint/2010/main" val="2309148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8AA8F-0742-58B9-8213-B51D0F7B24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9E52DD-B6CA-D1D1-21A9-6BAAD8BA79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EC795E-57D8-FDCB-9AE1-CF53E908C0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2F1FA7-3581-7E5B-026B-828E05F9D92F}"/>
              </a:ext>
            </a:extLst>
          </p:cNvPr>
          <p:cNvSpPr>
            <a:spLocks noGrp="1"/>
          </p:cNvSpPr>
          <p:nvPr>
            <p:ph type="sldNum" sz="quarter" idx="5"/>
          </p:nvPr>
        </p:nvSpPr>
        <p:spPr/>
        <p:txBody>
          <a:bodyPr/>
          <a:lstStyle/>
          <a:p>
            <a:fld id="{2AEDF837-FFD0-B148-9DB5-4E257F2DA1EF}" type="slidenum">
              <a:rPr lang="en-US" smtClean="0"/>
              <a:t>7</a:t>
            </a:fld>
            <a:endParaRPr lang="en-US"/>
          </a:p>
        </p:txBody>
      </p:sp>
    </p:spTree>
    <p:extLst>
      <p:ext uri="{BB962C8B-B14F-4D97-AF65-F5344CB8AC3E}">
        <p14:creationId xmlns:p14="http://schemas.microsoft.com/office/powerpoint/2010/main" val="2835223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37</a:t>
            </a:fld>
            <a:endParaRPr lang="en-US"/>
          </a:p>
        </p:txBody>
      </p:sp>
    </p:spTree>
    <p:extLst>
      <p:ext uri="{BB962C8B-B14F-4D97-AF65-F5344CB8AC3E}">
        <p14:creationId xmlns:p14="http://schemas.microsoft.com/office/powerpoint/2010/main" val="870572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49443-6828-498C-E965-FE4C8BD3B2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CA772D-067B-AE84-19A7-CC68F0098B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111802-EB00-D119-A2E2-8EED219A41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E3D9FA-82BB-127A-EDD2-094465FFF8E6}"/>
              </a:ext>
            </a:extLst>
          </p:cNvPr>
          <p:cNvSpPr>
            <a:spLocks noGrp="1"/>
          </p:cNvSpPr>
          <p:nvPr>
            <p:ph type="sldNum" sz="quarter" idx="5"/>
          </p:nvPr>
        </p:nvSpPr>
        <p:spPr/>
        <p:txBody>
          <a:bodyPr/>
          <a:lstStyle/>
          <a:p>
            <a:fld id="{2AEDF837-FFD0-B148-9DB5-4E257F2DA1EF}" type="slidenum">
              <a:rPr lang="en-US" smtClean="0"/>
              <a:t>38</a:t>
            </a:fld>
            <a:endParaRPr lang="en-US"/>
          </a:p>
        </p:txBody>
      </p:sp>
    </p:spTree>
    <p:extLst>
      <p:ext uri="{BB962C8B-B14F-4D97-AF65-F5344CB8AC3E}">
        <p14:creationId xmlns:p14="http://schemas.microsoft.com/office/powerpoint/2010/main" val="2405735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searching all features against all entries.</a:t>
            </a:r>
          </a:p>
          <a:p>
            <a:endParaRPr lang="en-US" dirty="0"/>
          </a:p>
          <a:p>
            <a:r>
              <a:rPr lang="en-US" dirty="0" err="1"/>
              <a:t>Schmansky</a:t>
            </a:r>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39</a:t>
            </a:fld>
            <a:endParaRPr lang="en-US"/>
          </a:p>
        </p:txBody>
      </p:sp>
    </p:spTree>
    <p:extLst>
      <p:ext uri="{BB962C8B-B14F-4D97-AF65-F5344CB8AC3E}">
        <p14:creationId xmlns:p14="http://schemas.microsoft.com/office/powerpoint/2010/main" val="70304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505C2-D8FB-2B1D-E51A-811594097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B4DD3-44E1-E5F7-6053-696BCA4F6F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82EB36-7777-A559-0FF6-3855AFD1D1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8E53C6-31C2-AEF9-445A-DA920033E2CD}"/>
              </a:ext>
            </a:extLst>
          </p:cNvPr>
          <p:cNvSpPr>
            <a:spLocks noGrp="1"/>
          </p:cNvSpPr>
          <p:nvPr>
            <p:ph type="sldNum" sz="quarter" idx="5"/>
          </p:nvPr>
        </p:nvSpPr>
        <p:spPr/>
        <p:txBody>
          <a:bodyPr/>
          <a:lstStyle/>
          <a:p>
            <a:fld id="{2AEDF837-FFD0-B148-9DB5-4E257F2DA1EF}" type="slidenum">
              <a:rPr lang="en-US" smtClean="0"/>
              <a:t>40</a:t>
            </a:fld>
            <a:endParaRPr lang="en-US"/>
          </a:p>
        </p:txBody>
      </p:sp>
    </p:spTree>
    <p:extLst>
      <p:ext uri="{BB962C8B-B14F-4D97-AF65-F5344CB8AC3E}">
        <p14:creationId xmlns:p14="http://schemas.microsoft.com/office/powerpoint/2010/main" val="441133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66D81-C958-D169-0026-3C38B2E670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0DBAC-7E0D-71D8-8DD0-3480423025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28A9BA-E218-FD57-7DBA-BF6018C256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6662A8-1605-A418-F0B3-C2BFC17637A8}"/>
              </a:ext>
            </a:extLst>
          </p:cNvPr>
          <p:cNvSpPr>
            <a:spLocks noGrp="1"/>
          </p:cNvSpPr>
          <p:nvPr>
            <p:ph type="sldNum" sz="quarter" idx="5"/>
          </p:nvPr>
        </p:nvSpPr>
        <p:spPr/>
        <p:txBody>
          <a:bodyPr/>
          <a:lstStyle/>
          <a:p>
            <a:fld id="{2AEDF837-FFD0-B148-9DB5-4E257F2DA1EF}" type="slidenum">
              <a:rPr lang="en-US" smtClean="0"/>
              <a:t>42</a:t>
            </a:fld>
            <a:endParaRPr lang="en-US"/>
          </a:p>
        </p:txBody>
      </p:sp>
    </p:spTree>
    <p:extLst>
      <p:ext uri="{BB962C8B-B14F-4D97-AF65-F5344CB8AC3E}">
        <p14:creationId xmlns:p14="http://schemas.microsoft.com/office/powerpoint/2010/main" val="1327089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44</a:t>
            </a:fld>
            <a:endParaRPr lang="en-US"/>
          </a:p>
        </p:txBody>
      </p:sp>
    </p:spTree>
    <p:extLst>
      <p:ext uri="{BB962C8B-B14F-4D97-AF65-F5344CB8AC3E}">
        <p14:creationId xmlns:p14="http://schemas.microsoft.com/office/powerpoint/2010/main" val="33598826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8BDFEC3-8487-43E8-A154-7C12CBC1FF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364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47</a:t>
            </a:fld>
            <a:endParaRPr lang="en-US"/>
          </a:p>
        </p:txBody>
      </p:sp>
    </p:spTree>
    <p:extLst>
      <p:ext uri="{BB962C8B-B14F-4D97-AF65-F5344CB8AC3E}">
        <p14:creationId xmlns:p14="http://schemas.microsoft.com/office/powerpoint/2010/main" val="3807162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24540-B480-B20E-F788-5B78EA8071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F2432C-3D16-B00E-9B2F-FA8BCF86E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0B01B4-F411-DDF5-314E-D16096B5FF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Metabolomics is the comprehensive measurement of biological chemical space. This includes the small molecules present in tissues and cells of organisms, many of which are endogenous metabolites while others are from the environment (i.e., the metabolome and exposome). In this figure, we see where metabolomics and exposomics fits in the central dogma of biology. Genes are expressed to yield transcripts, that are translated to yield proteins which in turn perform the chemical reactions that produce many of the metabolites observed in </a:t>
            </a:r>
            <a:r>
              <a:rPr lang="en-US" dirty="0" err="1"/>
              <a:t>oru</a:t>
            </a:r>
            <a:r>
              <a:rPr lang="en-US" dirty="0"/>
              <a:t> experiments. These metabolites also greatly impact the activity of the genome, transcriptome, and proteome.</a:t>
            </a:r>
          </a:p>
          <a:p>
            <a:endParaRPr lang="en-US" dirty="0"/>
          </a:p>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83C4BEC0-A8F1-3970-9164-67937F7B34C3}"/>
              </a:ext>
            </a:extLst>
          </p:cNvPr>
          <p:cNvSpPr>
            <a:spLocks noGrp="1"/>
          </p:cNvSpPr>
          <p:nvPr>
            <p:ph type="sldNum" sz="quarter" idx="5"/>
          </p:nvPr>
        </p:nvSpPr>
        <p:spPr/>
        <p:txBody>
          <a:bodyPr/>
          <a:lstStyle/>
          <a:p>
            <a:fld id="{2AEDF837-FFD0-B148-9DB5-4E257F2DA1EF}" type="slidenum">
              <a:rPr lang="en-US" smtClean="0"/>
              <a:t>49</a:t>
            </a:fld>
            <a:endParaRPr lang="en-US"/>
          </a:p>
        </p:txBody>
      </p:sp>
    </p:spTree>
    <p:extLst>
      <p:ext uri="{BB962C8B-B14F-4D97-AF65-F5344CB8AC3E}">
        <p14:creationId xmlns:p14="http://schemas.microsoft.com/office/powerpoint/2010/main" val="850272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defined data structures is important for a data project like this. </a:t>
            </a:r>
          </a:p>
          <a:p>
            <a:endParaRPr lang="en-US" dirty="0"/>
          </a:p>
          <a:p>
            <a:r>
              <a:rPr lang="en-US" dirty="0"/>
              <a:t>Here is the left diagram is the set of key data structures underlining CSM construction.</a:t>
            </a:r>
          </a:p>
          <a:p>
            <a:endParaRPr lang="en-US" dirty="0"/>
          </a:p>
          <a:p>
            <a:r>
              <a:rPr lang="en-US" dirty="0"/>
              <a:t>On the right: are three mass tracks at three mass values. three features highlighted by the black box represent three different pattern of the same compound. The first one is protonated, second one is 13C protonated, and the last one is sodium adduct. We grouped them together into one empirical compound also known as </a:t>
            </a:r>
            <a:r>
              <a:rPr lang="en-US" dirty="0" err="1"/>
              <a:t>khipu</a:t>
            </a:r>
            <a:r>
              <a:rPr lang="en-US" dirty="0"/>
              <a:t>. The process we called pre-annotation. </a:t>
            </a:r>
          </a:p>
          <a:p>
            <a:endParaRPr lang="en-US" dirty="0"/>
          </a:p>
          <a:p>
            <a:endParaRPr lang="en-US" dirty="0"/>
          </a:p>
          <a:p>
            <a:r>
              <a:rPr lang="en-US" dirty="0"/>
              <a:t>Shown here is an example how we build empirical compound from mass tracks, each of which has one feature that we highlighted with the box. These features represent three pattern of the same compound. During the process we call pre-annotation, we group the features into the empirical compound, which is the data structure we passed into other tools.</a:t>
            </a:r>
          </a:p>
          <a:p>
            <a:endParaRPr lang="en-US" dirty="0"/>
          </a:p>
        </p:txBody>
      </p:sp>
      <p:sp>
        <p:nvSpPr>
          <p:cNvPr id="4" name="Slide Number Placeholder 3"/>
          <p:cNvSpPr>
            <a:spLocks noGrp="1"/>
          </p:cNvSpPr>
          <p:nvPr>
            <p:ph type="sldNum" sz="quarter" idx="5"/>
          </p:nvPr>
        </p:nvSpPr>
        <p:spPr/>
        <p:txBody>
          <a:bodyPr/>
          <a:lstStyle/>
          <a:p>
            <a:fld id="{6DA4C95A-DDDE-0B47-B511-CDB313F3DA71}" type="slidenum">
              <a:rPr lang="en-US" smtClean="0"/>
              <a:t>50</a:t>
            </a:fld>
            <a:endParaRPr lang="en-US"/>
          </a:p>
        </p:txBody>
      </p:sp>
    </p:spTree>
    <p:extLst>
      <p:ext uri="{BB962C8B-B14F-4D97-AF65-F5344CB8AC3E}">
        <p14:creationId xmlns:p14="http://schemas.microsoft.com/office/powerpoint/2010/main" val="1811316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57A67-70A0-959F-2C42-BE139BFCA3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4A103E-4CDF-D75D-9B02-A7E77A358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4AC0A5-BCE8-A8A6-B270-BCC59DD22D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C7DB2E-452D-1C94-41A9-D957D8179BBA}"/>
              </a:ext>
            </a:extLst>
          </p:cNvPr>
          <p:cNvSpPr>
            <a:spLocks noGrp="1"/>
          </p:cNvSpPr>
          <p:nvPr>
            <p:ph type="sldNum" sz="quarter" idx="5"/>
          </p:nvPr>
        </p:nvSpPr>
        <p:spPr/>
        <p:txBody>
          <a:bodyPr/>
          <a:lstStyle/>
          <a:p>
            <a:fld id="{2AEDF837-FFD0-B148-9DB5-4E257F2DA1EF}" type="slidenum">
              <a:rPr lang="en-US" smtClean="0"/>
              <a:t>8</a:t>
            </a:fld>
            <a:endParaRPr lang="en-US"/>
          </a:p>
        </p:txBody>
      </p:sp>
    </p:spTree>
    <p:extLst>
      <p:ext uri="{BB962C8B-B14F-4D97-AF65-F5344CB8AC3E}">
        <p14:creationId xmlns:p14="http://schemas.microsoft.com/office/powerpoint/2010/main" val="3184112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82CF7-01D9-AE30-A702-9D1193C57A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3C28F-4BDC-E43E-6CB6-FAAC9F6922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B44BE2-76E1-AAA6-4054-C774962859C1}"/>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8BE0E510-6633-F61D-8FE3-B020B7AFF030}"/>
              </a:ext>
            </a:extLst>
          </p:cNvPr>
          <p:cNvSpPr>
            <a:spLocks noGrp="1"/>
          </p:cNvSpPr>
          <p:nvPr>
            <p:ph type="sldNum" sz="quarter" idx="5"/>
          </p:nvPr>
        </p:nvSpPr>
        <p:spPr/>
        <p:txBody>
          <a:bodyPr/>
          <a:lstStyle/>
          <a:p>
            <a:fld id="{2AEDF837-FFD0-B148-9DB5-4E257F2DA1EF}" type="slidenum">
              <a:rPr lang="en-US" smtClean="0"/>
              <a:t>51</a:t>
            </a:fld>
            <a:endParaRPr lang="en-US"/>
          </a:p>
        </p:txBody>
      </p:sp>
    </p:spTree>
    <p:extLst>
      <p:ext uri="{BB962C8B-B14F-4D97-AF65-F5344CB8AC3E}">
        <p14:creationId xmlns:p14="http://schemas.microsoft.com/office/powerpoint/2010/main" val="2061172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3F68F-0DB1-B947-20EA-3A702221C7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22F8A3-9329-F527-07C3-7D87D5C7A2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CEA6FF-D7EB-832B-6C69-E70A62ECA9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B40114-98E1-15AB-5BB2-19FD87A52179}"/>
              </a:ext>
            </a:extLst>
          </p:cNvPr>
          <p:cNvSpPr>
            <a:spLocks noGrp="1"/>
          </p:cNvSpPr>
          <p:nvPr>
            <p:ph type="sldNum" sz="quarter" idx="5"/>
          </p:nvPr>
        </p:nvSpPr>
        <p:spPr/>
        <p:txBody>
          <a:bodyPr/>
          <a:lstStyle/>
          <a:p>
            <a:fld id="{2AEDF837-FFD0-B148-9DB5-4E257F2DA1EF}" type="slidenum">
              <a:rPr lang="en-US" smtClean="0"/>
              <a:t>9</a:t>
            </a:fld>
            <a:endParaRPr lang="en-US"/>
          </a:p>
        </p:txBody>
      </p:sp>
    </p:spTree>
    <p:extLst>
      <p:ext uri="{BB962C8B-B14F-4D97-AF65-F5344CB8AC3E}">
        <p14:creationId xmlns:p14="http://schemas.microsoft.com/office/powerpoint/2010/main" val="4226876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83D31-D5BD-5EE7-40F8-2EACAB94C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4DB02-E2BE-71ED-B4E8-95F2AF6E8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B2370E-2579-8C95-1F9A-1E3CEB134F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10A826-F5C4-6754-32C2-F09CD3F3DCB7}"/>
              </a:ext>
            </a:extLst>
          </p:cNvPr>
          <p:cNvSpPr>
            <a:spLocks noGrp="1"/>
          </p:cNvSpPr>
          <p:nvPr>
            <p:ph type="sldNum" sz="quarter" idx="5"/>
          </p:nvPr>
        </p:nvSpPr>
        <p:spPr/>
        <p:txBody>
          <a:bodyPr/>
          <a:lstStyle/>
          <a:p>
            <a:fld id="{2AEDF837-FFD0-B148-9DB5-4E257F2DA1EF}" type="slidenum">
              <a:rPr lang="en-US" smtClean="0"/>
              <a:t>12</a:t>
            </a:fld>
            <a:endParaRPr lang="en-US"/>
          </a:p>
        </p:txBody>
      </p:sp>
    </p:spTree>
    <p:extLst>
      <p:ext uri="{BB962C8B-B14F-4D97-AF65-F5344CB8AC3E}">
        <p14:creationId xmlns:p14="http://schemas.microsoft.com/office/powerpoint/2010/main" val="3766822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13</a:t>
            </a:fld>
            <a:endParaRPr lang="en-US"/>
          </a:p>
        </p:txBody>
      </p:sp>
    </p:spTree>
    <p:extLst>
      <p:ext uri="{BB962C8B-B14F-4D97-AF65-F5344CB8AC3E}">
        <p14:creationId xmlns:p14="http://schemas.microsoft.com/office/powerpoint/2010/main" val="3299941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14</a:t>
            </a:fld>
            <a:endParaRPr lang="en-US"/>
          </a:p>
        </p:txBody>
      </p:sp>
    </p:spTree>
    <p:extLst>
      <p:ext uri="{BB962C8B-B14F-4D97-AF65-F5344CB8AC3E}">
        <p14:creationId xmlns:p14="http://schemas.microsoft.com/office/powerpoint/2010/main" val="2899818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BDFEC3-8487-43E8-A154-7C12CBC1FFF2}" type="slidenum">
              <a:rPr lang="en-US" smtClean="0"/>
              <a:t>18</a:t>
            </a:fld>
            <a:endParaRPr lang="en-US"/>
          </a:p>
        </p:txBody>
      </p:sp>
    </p:spTree>
    <p:extLst>
      <p:ext uri="{BB962C8B-B14F-4D97-AF65-F5344CB8AC3E}">
        <p14:creationId xmlns:p14="http://schemas.microsoft.com/office/powerpoint/2010/main" val="906790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19</a:t>
            </a:fld>
            <a:endParaRPr lang="en-US"/>
          </a:p>
        </p:txBody>
      </p:sp>
    </p:spTree>
    <p:extLst>
      <p:ext uri="{BB962C8B-B14F-4D97-AF65-F5344CB8AC3E}">
        <p14:creationId xmlns:p14="http://schemas.microsoft.com/office/powerpoint/2010/main" val="851921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278C-7928-4D0A-1BC5-DD9FD8F60C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71E153-2660-0FDB-C7BC-878E79B3FC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B37130-0D15-15C3-8D99-97E557DDF654}"/>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5" name="Footer Placeholder 4">
            <a:extLst>
              <a:ext uri="{FF2B5EF4-FFF2-40B4-BE49-F238E27FC236}">
                <a16:creationId xmlns:a16="http://schemas.microsoft.com/office/drawing/2014/main" id="{79973A4D-3AB0-70EE-A93F-A7172FBA87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8A8296-0B7A-D3A9-EB7B-56085E041976}"/>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375110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E5D6E-6AD4-D8BF-6383-4C511CA489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466C7F-3FAD-EB86-17FE-F7C0B79C1C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046226-FCDB-FC27-A88F-3897C8BE2C85}"/>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5" name="Footer Placeholder 4">
            <a:extLst>
              <a:ext uri="{FF2B5EF4-FFF2-40B4-BE49-F238E27FC236}">
                <a16:creationId xmlns:a16="http://schemas.microsoft.com/office/drawing/2014/main" id="{ABF086FB-E12E-6634-BD46-7CCE6D617F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A6E092-C9E0-F30F-41EA-50274AFF449F}"/>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831775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85DDC6-5B99-382F-EEA3-A2D362F0CE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D77EBF-EC11-02C9-F375-48DD4F48B9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A33D2B-6C5A-944C-64BB-3B1EC5155910}"/>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5" name="Footer Placeholder 4">
            <a:extLst>
              <a:ext uri="{FF2B5EF4-FFF2-40B4-BE49-F238E27FC236}">
                <a16:creationId xmlns:a16="http://schemas.microsoft.com/office/drawing/2014/main" id="{024E6FEA-4088-13A2-1AA2-17D616CBB5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44BBB-E3AF-5EF3-1E5D-2F87CE37DF52}"/>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707214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6"/>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spcAft>
                <a:spcPts val="200"/>
              </a:spcAft>
              <a:buNone/>
              <a:defRPr sz="2200" cap="none"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381000" y="6248398"/>
            <a:ext cx="1600200" cy="377825"/>
          </a:xfrm>
        </p:spPr>
        <p:txBody>
          <a:bodyPr/>
          <a:lstStyle>
            <a:lvl1pPr>
              <a:defRPr sz="1800">
                <a:solidFill>
                  <a:schemeClr val="tx1">
                    <a:lumMod val="50000"/>
                    <a:lumOff val="50000"/>
                  </a:schemeClr>
                </a:solidFill>
              </a:defRPr>
            </a:lvl1p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a:xfrm>
            <a:off x="3962399" y="6248399"/>
            <a:ext cx="4893958" cy="377825"/>
          </a:xfrm>
        </p:spPr>
        <p:txBody>
          <a:bodyPr/>
          <a:lstStyle/>
          <a:p>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11670" y="493987"/>
            <a:ext cx="2824311" cy="701028"/>
          </a:xfrm>
          <a:prstGeom prst="rect">
            <a:avLst/>
          </a:prstGeom>
        </p:spPr>
      </p:pic>
    </p:spTree>
    <p:extLst>
      <p:ext uri="{BB962C8B-B14F-4D97-AF65-F5344CB8AC3E}">
        <p14:creationId xmlns:p14="http://schemas.microsoft.com/office/powerpoint/2010/main" val="2054388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131425" cy="1156447"/>
          </a:xfrm>
        </p:spPr>
        <p:txBody>
          <a:bodyPr>
            <a:normAutofit/>
          </a:bodyPr>
          <a:lstStyle>
            <a:lvl1pPr>
              <a:defRPr sz="3200" cap="none" baseline="0"/>
            </a:lvl1pPr>
          </a:lstStyle>
          <a:p>
            <a:r>
              <a:rPr lang="en-US"/>
              <a:t>Click to edit Master title style</a:t>
            </a:r>
            <a:endParaRPr lang="en-US" dirty="0"/>
          </a:p>
        </p:txBody>
      </p:sp>
      <p:sp>
        <p:nvSpPr>
          <p:cNvPr id="3" name="Content Placeholder 2"/>
          <p:cNvSpPr>
            <a:spLocks noGrp="1"/>
          </p:cNvSpPr>
          <p:nvPr>
            <p:ph idx="1"/>
          </p:nvPr>
        </p:nvSpPr>
        <p:spPr>
          <a:xfrm>
            <a:off x="685801" y="1918447"/>
            <a:ext cx="10131425" cy="387275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51177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48051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94979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704474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22598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979418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cap="none" baseline="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4614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BAE7D-CE24-0A56-B4D7-1D676CFCBB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F3F63C-8E6D-2FE6-0008-82EF2BC26C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06DBE4-C8DC-0A9E-23B0-6816CFE6E584}"/>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5" name="Footer Placeholder 4">
            <a:extLst>
              <a:ext uri="{FF2B5EF4-FFF2-40B4-BE49-F238E27FC236}">
                <a16:creationId xmlns:a16="http://schemas.microsoft.com/office/drawing/2014/main" id="{7FD9D91F-7C45-2303-3EF5-F7CA448550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6C2B56-4F0E-4CA2-C076-43C8C8C016C4}"/>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8011888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cap="none" baseline="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35758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039346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558048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4108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972095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99507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46863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4639925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59930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DCB6-6C33-586A-5B06-B5A95C04B0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0C9886-0C28-0C74-8541-7D4C9E1635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497726-9DA8-AE03-9F2E-4ECA1EC70F16}"/>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5" name="Footer Placeholder 4">
            <a:extLst>
              <a:ext uri="{FF2B5EF4-FFF2-40B4-BE49-F238E27FC236}">
                <a16:creationId xmlns:a16="http://schemas.microsoft.com/office/drawing/2014/main" id="{35421897-1A99-5B88-8B98-003C1E1B6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39A4E7-9FBC-CD70-5131-051A43E6892B}"/>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081630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6C42F-3595-E6FC-19E2-0C25D32B7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9D69D4-CAA3-CEF2-9761-EB5A394307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315804-0D27-A083-DBCD-7052C9DA18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908565-457E-740B-F67E-8E2D41F482EB}"/>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6" name="Footer Placeholder 5">
            <a:extLst>
              <a:ext uri="{FF2B5EF4-FFF2-40B4-BE49-F238E27FC236}">
                <a16:creationId xmlns:a16="http://schemas.microsoft.com/office/drawing/2014/main" id="{0AC2FA4D-FA4F-AFFE-BD4C-5BA505B03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573104-02B0-1963-ED3E-9D3BEEF9E278}"/>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1710480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32138-4759-4282-4AC4-94AC0D4A49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7BE7E2-BBED-210F-9364-02D12F3AF9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35DCCD-30A3-8CAB-FE78-140FCF76F2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9819F9-8899-AC12-2809-022083DFE1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43885E-4664-F15B-2574-4DE176C05A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A49CEA-BAF2-B97D-97B2-6EF42C8FAC80}"/>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8" name="Footer Placeholder 7">
            <a:extLst>
              <a:ext uri="{FF2B5EF4-FFF2-40B4-BE49-F238E27FC236}">
                <a16:creationId xmlns:a16="http://schemas.microsoft.com/office/drawing/2014/main" id="{4BA87D90-9199-7133-A558-DC73FA9648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57317C-AB5E-B181-6E98-CB9F67E6EA63}"/>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591535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C5AF6-2237-BADE-0E01-503789BDF3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535D4E-F07F-8B5F-566E-932B0E0F4C24}"/>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4" name="Footer Placeholder 3">
            <a:extLst>
              <a:ext uri="{FF2B5EF4-FFF2-40B4-BE49-F238E27FC236}">
                <a16:creationId xmlns:a16="http://schemas.microsoft.com/office/drawing/2014/main" id="{B911B1B5-940B-AC33-66D7-291BBD67CF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1E437F-AE96-B9E6-F036-C7DF6B1D728D}"/>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516092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9C2861-1E74-5CC6-E0B3-5C59DE12731D}"/>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3" name="Footer Placeholder 2">
            <a:extLst>
              <a:ext uri="{FF2B5EF4-FFF2-40B4-BE49-F238E27FC236}">
                <a16:creationId xmlns:a16="http://schemas.microsoft.com/office/drawing/2014/main" id="{2FC923CD-4E5F-7E14-3E9C-17C3B63F91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13D685-FB32-9D73-2DC3-E68474680C7D}"/>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4108812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BE2E0-1512-2176-94CE-A968C747A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F4E357-61D3-1185-D238-6EF4CF45ED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012EA8-FE63-3822-CF92-03CC9A23F7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7A30A6-8B45-84EE-DBC9-37F87468C441}"/>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6" name="Footer Placeholder 5">
            <a:extLst>
              <a:ext uri="{FF2B5EF4-FFF2-40B4-BE49-F238E27FC236}">
                <a16:creationId xmlns:a16="http://schemas.microsoft.com/office/drawing/2014/main" id="{C4D1BCE4-C0F0-E753-A668-C7F8B036E9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521D78-BEC6-1141-6BA7-AD99A04A9A1E}"/>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1307463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6AD26-ECF1-93AF-2F60-8CD5A3750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3BD642-4D6A-CE0A-4862-BD255FFAB6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C85964-9871-9584-1A44-14B73A0C2B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8E471B-708A-857D-40F8-ED538F959651}"/>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6" name="Footer Placeholder 5">
            <a:extLst>
              <a:ext uri="{FF2B5EF4-FFF2-40B4-BE49-F238E27FC236}">
                <a16:creationId xmlns:a16="http://schemas.microsoft.com/office/drawing/2014/main" id="{B52A518D-FD72-AA61-BFF7-7654A16083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65DA0A-DC69-D0B0-5706-4CFB080F1A4B}"/>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1529763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FE0C2E-D217-7936-2BCD-6A3D7E5462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D8FB87-95D2-8F93-6C5D-16A3D71E78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998F46-F37A-115C-6F0B-ABA79E13D8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41019F-6F47-1D4A-9527-09CC9E4D335C}" type="datetimeFigureOut">
              <a:rPr lang="en-US" smtClean="0"/>
              <a:t>7/19/24</a:t>
            </a:fld>
            <a:endParaRPr lang="en-US"/>
          </a:p>
        </p:txBody>
      </p:sp>
      <p:sp>
        <p:nvSpPr>
          <p:cNvPr id="5" name="Footer Placeholder 4">
            <a:extLst>
              <a:ext uri="{FF2B5EF4-FFF2-40B4-BE49-F238E27FC236}">
                <a16:creationId xmlns:a16="http://schemas.microsoft.com/office/drawing/2014/main" id="{2971AB35-BE8A-69E2-D06C-5DEAA94A5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4F1A91-24B2-79CF-CA72-F6C35C2600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E524CC-CE15-904E-9189-882610A92012}" type="slidenum">
              <a:rPr lang="en-US" smtClean="0"/>
              <a:t>‹#›</a:t>
            </a:fld>
            <a:endParaRPr lang="en-US"/>
          </a:p>
        </p:txBody>
      </p:sp>
    </p:spTree>
    <p:extLst>
      <p:ext uri="{BB962C8B-B14F-4D97-AF65-F5344CB8AC3E}">
        <p14:creationId xmlns:p14="http://schemas.microsoft.com/office/powerpoint/2010/main" val="2956827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7/19/24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2509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5.sv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72.jpeg"/></Relationships>
</file>

<file path=ppt/slides/_rels/slide4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CD157-8619-4E32-05D2-510A0869E7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28D3A7-C9AB-FD5D-BF90-F151B8092BA9}"/>
              </a:ext>
            </a:extLst>
          </p:cNvPr>
          <p:cNvSpPr>
            <a:spLocks noGrp="1"/>
          </p:cNvSpPr>
          <p:nvPr>
            <p:ph type="ctrTitle"/>
          </p:nvPr>
        </p:nvSpPr>
        <p:spPr>
          <a:xfrm>
            <a:off x="1381387" y="2184214"/>
            <a:ext cx="10060970" cy="1016186"/>
          </a:xfrm>
        </p:spPr>
        <p:txBody>
          <a:bodyPr>
            <a:normAutofit/>
          </a:bodyPr>
          <a:lstStyle/>
          <a:p>
            <a:pPr algn="l">
              <a:lnSpc>
                <a:spcPct val="150000"/>
              </a:lnSpc>
            </a:pPr>
            <a:r>
              <a:rPr lang="en-US" sz="3600" b="1" dirty="0">
                <a:solidFill>
                  <a:srgbClr val="1F2328"/>
                </a:solidFill>
              </a:rPr>
              <a:t>M</a:t>
            </a:r>
            <a:r>
              <a:rPr lang="en-US" sz="3600" b="1" i="0" dirty="0">
                <a:solidFill>
                  <a:srgbClr val="1F2328"/>
                </a:solidFill>
                <a:effectLst/>
              </a:rPr>
              <a:t>etabolomics data processing using the asari tools</a:t>
            </a:r>
          </a:p>
        </p:txBody>
      </p:sp>
      <p:sp>
        <p:nvSpPr>
          <p:cNvPr id="3" name="Subtitle 2">
            <a:extLst>
              <a:ext uri="{FF2B5EF4-FFF2-40B4-BE49-F238E27FC236}">
                <a16:creationId xmlns:a16="http://schemas.microsoft.com/office/drawing/2014/main" id="{18F65233-93C1-DD63-C704-017FA8CFC4B5}"/>
              </a:ext>
            </a:extLst>
          </p:cNvPr>
          <p:cNvSpPr>
            <a:spLocks noGrp="1"/>
          </p:cNvSpPr>
          <p:nvPr>
            <p:ph type="subTitle" idx="1"/>
          </p:nvPr>
        </p:nvSpPr>
        <p:spPr>
          <a:xfrm>
            <a:off x="1381387" y="3789370"/>
            <a:ext cx="9144000" cy="1783977"/>
          </a:xfrm>
        </p:spPr>
        <p:txBody>
          <a:bodyPr>
            <a:normAutofit/>
          </a:bodyPr>
          <a:lstStyle/>
          <a:p>
            <a:pPr algn="l">
              <a:lnSpc>
                <a:spcPct val="110000"/>
              </a:lnSpc>
            </a:pPr>
            <a:r>
              <a:rPr lang="en-US" dirty="0"/>
              <a:t>Joshua Mitchell M.D., Ph.D. (</a:t>
            </a:r>
            <a:r>
              <a:rPr lang="en-US" dirty="0" err="1"/>
              <a:t>joshua.mitchell@jax.org</a:t>
            </a:r>
            <a:r>
              <a:rPr lang="en-US" dirty="0"/>
              <a:t>)</a:t>
            </a:r>
          </a:p>
          <a:p>
            <a:pPr algn="l">
              <a:lnSpc>
                <a:spcPct val="110000"/>
              </a:lnSpc>
            </a:pPr>
            <a:r>
              <a:rPr lang="en-US" dirty="0"/>
              <a:t>Shuzhao Li, Ph.D. (</a:t>
            </a:r>
            <a:r>
              <a:rPr lang="en-US" dirty="0" err="1"/>
              <a:t>shuzhao.li@jax.org</a:t>
            </a:r>
            <a:r>
              <a:rPr lang="en-US" dirty="0"/>
              <a:t>)</a:t>
            </a:r>
          </a:p>
          <a:p>
            <a:pPr algn="l">
              <a:lnSpc>
                <a:spcPct val="110000"/>
              </a:lnSpc>
            </a:pPr>
            <a:r>
              <a:rPr lang="en-US" dirty="0"/>
              <a:t>July 19, 2024. NYC</a:t>
            </a:r>
          </a:p>
        </p:txBody>
      </p:sp>
      <p:pic>
        <p:nvPicPr>
          <p:cNvPr id="4" name="Picture 3">
            <a:extLst>
              <a:ext uri="{FF2B5EF4-FFF2-40B4-BE49-F238E27FC236}">
                <a16:creationId xmlns:a16="http://schemas.microsoft.com/office/drawing/2014/main" id="{BB47989C-7D79-1053-F994-BF88D9F1D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1670" y="493987"/>
            <a:ext cx="2824311" cy="701028"/>
          </a:xfrm>
          <a:prstGeom prst="rect">
            <a:avLst/>
          </a:prstGeom>
        </p:spPr>
      </p:pic>
      <p:sp>
        <p:nvSpPr>
          <p:cNvPr id="6" name="TextBox 5">
            <a:extLst>
              <a:ext uri="{FF2B5EF4-FFF2-40B4-BE49-F238E27FC236}">
                <a16:creationId xmlns:a16="http://schemas.microsoft.com/office/drawing/2014/main" id="{71CB62D5-8321-C62A-8E6B-C3842FE66E06}"/>
              </a:ext>
            </a:extLst>
          </p:cNvPr>
          <p:cNvSpPr txBox="1"/>
          <p:nvPr/>
        </p:nvSpPr>
        <p:spPr>
          <a:xfrm>
            <a:off x="1381387" y="1625599"/>
            <a:ext cx="7589618" cy="400110"/>
          </a:xfrm>
          <a:prstGeom prst="rect">
            <a:avLst/>
          </a:prstGeom>
          <a:noFill/>
        </p:spPr>
        <p:txBody>
          <a:bodyPr wrap="square">
            <a:spAutoFit/>
          </a:bodyPr>
          <a:lstStyle/>
          <a:p>
            <a:r>
              <a:rPr lang="en-US" sz="2000" dirty="0">
                <a:solidFill>
                  <a:srgbClr val="0070C0"/>
                </a:solidFill>
                <a:latin typeface="Arial" panose="020B0604020202020204" pitchFamily="34" charset="0"/>
                <a:cs typeface="Arial" panose="020B0604020202020204" pitchFamily="34" charset="0"/>
              </a:rPr>
              <a:t>https://</a:t>
            </a:r>
            <a:r>
              <a:rPr lang="en-US" sz="2000" dirty="0" err="1">
                <a:solidFill>
                  <a:srgbClr val="0070C0"/>
                </a:solidFill>
                <a:latin typeface="Arial" panose="020B0604020202020204" pitchFamily="34" charset="0"/>
                <a:cs typeface="Arial" panose="020B0604020202020204" pitchFamily="34" charset="0"/>
              </a:rPr>
              <a:t>github.com</a:t>
            </a:r>
            <a:r>
              <a:rPr lang="en-US" sz="2000" dirty="0">
                <a:solidFill>
                  <a:srgbClr val="0070C0"/>
                </a:solidFill>
                <a:latin typeface="Arial" panose="020B0604020202020204" pitchFamily="34" charset="0"/>
                <a:cs typeface="Arial" panose="020B0604020202020204" pitchFamily="34" charset="0"/>
              </a:rPr>
              <a:t>/</a:t>
            </a:r>
            <a:r>
              <a:rPr lang="en-US" sz="2000" dirty="0" err="1">
                <a:solidFill>
                  <a:srgbClr val="0070C0"/>
                </a:solidFill>
                <a:latin typeface="Arial" panose="020B0604020202020204" pitchFamily="34" charset="0"/>
                <a:cs typeface="Arial" panose="020B0604020202020204" pitchFamily="34" charset="0"/>
              </a:rPr>
              <a:t>shuzhao</a:t>
            </a:r>
            <a:r>
              <a:rPr lang="en-US" sz="2000" dirty="0">
                <a:solidFill>
                  <a:srgbClr val="0070C0"/>
                </a:solidFill>
                <a:latin typeface="Arial" panose="020B0604020202020204" pitchFamily="34" charset="0"/>
                <a:cs typeface="Arial" panose="020B0604020202020204" pitchFamily="34" charset="0"/>
              </a:rPr>
              <a:t>-li-lab/</a:t>
            </a:r>
            <a:r>
              <a:rPr lang="en-US" sz="2000" dirty="0" err="1">
                <a:solidFill>
                  <a:srgbClr val="0070C0"/>
                </a:solidFill>
                <a:latin typeface="Arial" panose="020B0604020202020204" pitchFamily="34" charset="0"/>
                <a:cs typeface="Arial" panose="020B0604020202020204" pitchFamily="34" charset="0"/>
              </a:rPr>
              <a:t>asari_pcpfm_tutorials</a:t>
            </a:r>
            <a:endParaRPr lang="en-US" sz="2000" dirty="0">
              <a:solidFill>
                <a:srgbClr val="0070C0"/>
              </a:solidFill>
              <a:latin typeface="Arial" panose="020B0604020202020204" pitchFamily="34" charset="0"/>
              <a:cs typeface="Arial" panose="020B0604020202020204" pitchFamily="34" charset="0"/>
            </a:endParaRPr>
          </a:p>
        </p:txBody>
      </p:sp>
      <p:pic>
        <p:nvPicPr>
          <p:cNvPr id="8" name="Picture 7" descr="A qr code on a white background&#10;&#10;Description automatically generated">
            <a:extLst>
              <a:ext uri="{FF2B5EF4-FFF2-40B4-BE49-F238E27FC236}">
                <a16:creationId xmlns:a16="http://schemas.microsoft.com/office/drawing/2014/main" id="{64C997EB-CC7A-C538-1238-5F92D131C828}"/>
              </a:ext>
            </a:extLst>
          </p:cNvPr>
          <p:cNvPicPr>
            <a:picLocks noChangeAspect="1"/>
          </p:cNvPicPr>
          <p:nvPr/>
        </p:nvPicPr>
        <p:blipFill>
          <a:blip r:embed="rId4"/>
          <a:stretch>
            <a:fillRect/>
          </a:stretch>
        </p:blipFill>
        <p:spPr>
          <a:xfrm>
            <a:off x="8674850" y="3752303"/>
            <a:ext cx="2361131" cy="2385306"/>
          </a:xfrm>
          <a:prstGeom prst="rect">
            <a:avLst/>
          </a:prstGeom>
        </p:spPr>
      </p:pic>
    </p:spTree>
    <p:extLst>
      <p:ext uri="{BB962C8B-B14F-4D97-AF65-F5344CB8AC3E}">
        <p14:creationId xmlns:p14="http://schemas.microsoft.com/office/powerpoint/2010/main" val="80970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An elution peak in LC-MS data</a:t>
            </a:r>
            <a:endParaRPr lang="en-US" sz="3200" b="0" dirty="0">
              <a:solidFill>
                <a:srgbClr val="0070C0"/>
              </a:solidFill>
              <a:effectLst/>
              <a:latin typeface="Arial" panose="020B0604020202020204" pitchFamily="34" charset="0"/>
              <a:ea typeface="Times New Roman" panose="02020603050405020304" pitchFamily="18" charset="0"/>
            </a:endParaRPr>
          </a:p>
        </p:txBody>
      </p:sp>
      <p:pic>
        <p:nvPicPr>
          <p:cNvPr id="3" name="Content Placeholder 3">
            <a:extLst>
              <a:ext uri="{FF2B5EF4-FFF2-40B4-BE49-F238E27FC236}">
                <a16:creationId xmlns:a16="http://schemas.microsoft.com/office/drawing/2014/main" id="{5D0DA146-68C3-3890-5EAD-7C11BAE532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1302" y="1980671"/>
            <a:ext cx="5833868" cy="3873500"/>
          </a:xfrm>
        </p:spPr>
      </p:pic>
      <p:sp>
        <p:nvSpPr>
          <p:cNvPr id="5" name="TextBox 4">
            <a:extLst>
              <a:ext uri="{FF2B5EF4-FFF2-40B4-BE49-F238E27FC236}">
                <a16:creationId xmlns:a16="http://schemas.microsoft.com/office/drawing/2014/main" id="{B7889077-D203-3BF3-E5AC-50A7EE755CA8}"/>
              </a:ext>
            </a:extLst>
          </p:cNvPr>
          <p:cNvSpPr txBox="1"/>
          <p:nvPr/>
        </p:nvSpPr>
        <p:spPr>
          <a:xfrm>
            <a:off x="6669007" y="6035453"/>
            <a:ext cx="1803784" cy="369332"/>
          </a:xfrm>
          <a:prstGeom prst="rect">
            <a:avLst/>
          </a:prstGeom>
          <a:noFill/>
        </p:spPr>
        <p:txBody>
          <a:bodyPr wrap="square" rtlCol="0">
            <a:spAutoFit/>
          </a:bodyPr>
          <a:lstStyle/>
          <a:p>
            <a:pPr algn="ctr"/>
            <a:r>
              <a:rPr lang="en-US" dirty="0"/>
              <a:t>Scan number</a:t>
            </a:r>
          </a:p>
        </p:txBody>
      </p:sp>
      <p:sp>
        <p:nvSpPr>
          <p:cNvPr id="8" name="TextBox 7">
            <a:extLst>
              <a:ext uri="{FF2B5EF4-FFF2-40B4-BE49-F238E27FC236}">
                <a16:creationId xmlns:a16="http://schemas.microsoft.com/office/drawing/2014/main" id="{37938703-C5BA-B780-D712-ACEB816D803F}"/>
              </a:ext>
            </a:extLst>
          </p:cNvPr>
          <p:cNvSpPr txBox="1"/>
          <p:nvPr/>
        </p:nvSpPr>
        <p:spPr>
          <a:xfrm rot="16200000">
            <a:off x="3116754" y="3914037"/>
            <a:ext cx="1329734" cy="369332"/>
          </a:xfrm>
          <a:prstGeom prst="rect">
            <a:avLst/>
          </a:prstGeom>
          <a:noFill/>
        </p:spPr>
        <p:txBody>
          <a:bodyPr wrap="square" rtlCol="0">
            <a:spAutoFit/>
          </a:bodyPr>
          <a:lstStyle/>
          <a:p>
            <a:pPr algn="ctr"/>
            <a:r>
              <a:rPr lang="en-US" dirty="0"/>
              <a:t>m/z</a:t>
            </a:r>
          </a:p>
        </p:txBody>
      </p:sp>
      <p:pic>
        <p:nvPicPr>
          <p:cNvPr id="9" name="Picture 8">
            <a:extLst>
              <a:ext uri="{FF2B5EF4-FFF2-40B4-BE49-F238E27FC236}">
                <a16:creationId xmlns:a16="http://schemas.microsoft.com/office/drawing/2014/main" id="{02BB4C11-421E-3DDB-1F9B-487738D08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610" y="2137245"/>
            <a:ext cx="1285437" cy="3922916"/>
          </a:xfrm>
          <a:prstGeom prst="rect">
            <a:avLst/>
          </a:prstGeom>
        </p:spPr>
      </p:pic>
      <p:sp>
        <p:nvSpPr>
          <p:cNvPr id="10" name="Bent Arrow 9">
            <a:extLst>
              <a:ext uri="{FF2B5EF4-FFF2-40B4-BE49-F238E27FC236}">
                <a16:creationId xmlns:a16="http://schemas.microsoft.com/office/drawing/2014/main" id="{228D78A0-2D6F-0A89-07C6-A4B57414D2C5}"/>
              </a:ext>
            </a:extLst>
          </p:cNvPr>
          <p:cNvSpPr/>
          <p:nvPr/>
        </p:nvSpPr>
        <p:spPr>
          <a:xfrm rot="10800000">
            <a:off x="3161488" y="2645923"/>
            <a:ext cx="2480554" cy="1011677"/>
          </a:xfrm>
          <a:prstGeom prst="bentArrow">
            <a:avLst>
              <a:gd name="adj1" fmla="val 4720"/>
              <a:gd name="adj2" fmla="val 8916"/>
              <a:gd name="adj3" fmla="val 25000"/>
              <a:gd name="adj4" fmla="val 93444"/>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a:extLst>
              <a:ext uri="{FF2B5EF4-FFF2-40B4-BE49-F238E27FC236}">
                <a16:creationId xmlns:a16="http://schemas.microsoft.com/office/drawing/2014/main" id="{0450632A-12A2-B284-A46B-021792C74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889405" y="854422"/>
            <a:ext cx="248177" cy="1828800"/>
          </a:xfrm>
          <a:prstGeom prst="rect">
            <a:avLst/>
          </a:prstGeom>
        </p:spPr>
      </p:pic>
    </p:spTree>
    <p:extLst>
      <p:ext uri="{BB962C8B-B14F-4D97-AF65-F5344CB8AC3E}">
        <p14:creationId xmlns:p14="http://schemas.microsoft.com/office/powerpoint/2010/main" val="347917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Not all peaks look good</a:t>
            </a:r>
            <a:endParaRPr lang="en-US" sz="3200" b="0" dirty="0">
              <a:solidFill>
                <a:srgbClr val="0070C0"/>
              </a:solidFill>
              <a:effectLst/>
              <a:latin typeface="Arial" panose="020B0604020202020204" pitchFamily="34" charset="0"/>
              <a:ea typeface="Times New Roman" panose="02020603050405020304" pitchFamily="18" charset="0"/>
            </a:endParaRPr>
          </a:p>
        </p:txBody>
      </p:sp>
      <p:pic>
        <p:nvPicPr>
          <p:cNvPr id="7" name="Picture 6" descr="Chart&#10;&#10;Description automatically generated with medium confidence">
            <a:extLst>
              <a:ext uri="{FF2B5EF4-FFF2-40B4-BE49-F238E27FC236}">
                <a16:creationId xmlns:a16="http://schemas.microsoft.com/office/drawing/2014/main" id="{907ED48B-EB5C-11EF-6325-77BCFB67A901}"/>
              </a:ext>
            </a:extLst>
          </p:cNvPr>
          <p:cNvPicPr>
            <a:picLocks noChangeAspect="1"/>
          </p:cNvPicPr>
          <p:nvPr/>
        </p:nvPicPr>
        <p:blipFill>
          <a:blip r:embed="rId2"/>
          <a:stretch>
            <a:fillRect/>
          </a:stretch>
        </p:blipFill>
        <p:spPr>
          <a:xfrm>
            <a:off x="750066" y="2044972"/>
            <a:ext cx="1958663" cy="1378932"/>
          </a:xfrm>
          <a:prstGeom prst="rect">
            <a:avLst/>
          </a:prstGeom>
        </p:spPr>
      </p:pic>
      <p:pic>
        <p:nvPicPr>
          <p:cNvPr id="12" name="Picture 11">
            <a:extLst>
              <a:ext uri="{FF2B5EF4-FFF2-40B4-BE49-F238E27FC236}">
                <a16:creationId xmlns:a16="http://schemas.microsoft.com/office/drawing/2014/main" id="{0067C535-12B9-D0DF-3333-70C600E5AF40}"/>
              </a:ext>
            </a:extLst>
          </p:cNvPr>
          <p:cNvPicPr>
            <a:picLocks noChangeAspect="1"/>
          </p:cNvPicPr>
          <p:nvPr/>
        </p:nvPicPr>
        <p:blipFill>
          <a:blip r:embed="rId3"/>
          <a:stretch>
            <a:fillRect/>
          </a:stretch>
        </p:blipFill>
        <p:spPr>
          <a:xfrm>
            <a:off x="3542355" y="2003113"/>
            <a:ext cx="2447244" cy="1425887"/>
          </a:xfrm>
          <a:prstGeom prst="rect">
            <a:avLst/>
          </a:prstGeom>
        </p:spPr>
      </p:pic>
      <p:sp>
        <p:nvSpPr>
          <p:cNvPr id="13" name="TextBox 12">
            <a:extLst>
              <a:ext uri="{FF2B5EF4-FFF2-40B4-BE49-F238E27FC236}">
                <a16:creationId xmlns:a16="http://schemas.microsoft.com/office/drawing/2014/main" id="{09B9F85A-EE45-AC98-6C45-0D5C148BE443}"/>
              </a:ext>
            </a:extLst>
          </p:cNvPr>
          <p:cNvSpPr txBox="1"/>
          <p:nvPr/>
        </p:nvSpPr>
        <p:spPr>
          <a:xfrm>
            <a:off x="4996012" y="2106471"/>
            <a:ext cx="1053584" cy="498751"/>
          </a:xfrm>
          <a:prstGeom prst="rect">
            <a:avLst/>
          </a:prstGeom>
          <a:noFill/>
        </p:spPr>
        <p:txBody>
          <a:bodyPr wrap="square">
            <a:spAutoFit/>
          </a:bodyPr>
          <a:lstStyle/>
          <a:p>
            <a:r>
              <a:rPr lang="en-US" sz="1000" dirty="0"/>
              <a:t>m/z 160.0614 height 1E7</a:t>
            </a:r>
          </a:p>
        </p:txBody>
      </p:sp>
      <p:sp>
        <p:nvSpPr>
          <p:cNvPr id="14" name="TextBox 13">
            <a:extLst>
              <a:ext uri="{FF2B5EF4-FFF2-40B4-BE49-F238E27FC236}">
                <a16:creationId xmlns:a16="http://schemas.microsoft.com/office/drawing/2014/main" id="{B7934ACD-B609-37DA-76B0-743D2196D91B}"/>
              </a:ext>
            </a:extLst>
          </p:cNvPr>
          <p:cNvSpPr txBox="1"/>
          <p:nvPr/>
        </p:nvSpPr>
        <p:spPr>
          <a:xfrm>
            <a:off x="2166378" y="2106630"/>
            <a:ext cx="996291" cy="400110"/>
          </a:xfrm>
          <a:prstGeom prst="rect">
            <a:avLst/>
          </a:prstGeom>
          <a:noFill/>
        </p:spPr>
        <p:txBody>
          <a:bodyPr wrap="square">
            <a:spAutoFit/>
          </a:bodyPr>
          <a:lstStyle/>
          <a:p>
            <a:r>
              <a:rPr lang="en-US" sz="1000" dirty="0"/>
              <a:t>m/z 164.0716</a:t>
            </a:r>
          </a:p>
          <a:p>
            <a:r>
              <a:rPr lang="en-US" sz="1000" dirty="0"/>
              <a:t> height 5E7</a:t>
            </a:r>
          </a:p>
        </p:txBody>
      </p:sp>
      <p:sp>
        <p:nvSpPr>
          <p:cNvPr id="15" name="Rectangle 14">
            <a:extLst>
              <a:ext uri="{FF2B5EF4-FFF2-40B4-BE49-F238E27FC236}">
                <a16:creationId xmlns:a16="http://schemas.microsoft.com/office/drawing/2014/main" id="{87CA68E6-EC2C-817E-EDB5-5D27FA0D712C}"/>
              </a:ext>
            </a:extLst>
          </p:cNvPr>
          <p:cNvSpPr/>
          <p:nvPr/>
        </p:nvSpPr>
        <p:spPr>
          <a:xfrm>
            <a:off x="3440576" y="2003114"/>
            <a:ext cx="2650801" cy="1477610"/>
          </a:xfrm>
          <a:prstGeom prst="rect">
            <a:avLst/>
          </a:prstGeom>
          <a:no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chemeClr val="tx1"/>
              </a:solidFill>
            </a:endParaRPr>
          </a:p>
        </p:txBody>
      </p:sp>
      <p:sp>
        <p:nvSpPr>
          <p:cNvPr id="16" name="Rectangle 15">
            <a:extLst>
              <a:ext uri="{FF2B5EF4-FFF2-40B4-BE49-F238E27FC236}">
                <a16:creationId xmlns:a16="http://schemas.microsoft.com/office/drawing/2014/main" id="{F761F41B-0AE3-EFBC-2D53-F8FA9D11D1B8}"/>
              </a:ext>
            </a:extLst>
          </p:cNvPr>
          <p:cNvSpPr/>
          <p:nvPr/>
        </p:nvSpPr>
        <p:spPr>
          <a:xfrm>
            <a:off x="642028" y="1990565"/>
            <a:ext cx="2650801" cy="1477610"/>
          </a:xfrm>
          <a:prstGeom prst="rect">
            <a:avLst/>
          </a:prstGeom>
          <a:no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chemeClr val="tx1"/>
              </a:solidFill>
            </a:endParaRPr>
          </a:p>
        </p:txBody>
      </p:sp>
      <p:sp>
        <p:nvSpPr>
          <p:cNvPr id="17" name="Rectangle 16">
            <a:extLst>
              <a:ext uri="{FF2B5EF4-FFF2-40B4-BE49-F238E27FC236}">
                <a16:creationId xmlns:a16="http://schemas.microsoft.com/office/drawing/2014/main" id="{751CA329-86B3-2394-C80F-295C1BAF950D}"/>
              </a:ext>
            </a:extLst>
          </p:cNvPr>
          <p:cNvSpPr/>
          <p:nvPr/>
        </p:nvSpPr>
        <p:spPr>
          <a:xfrm>
            <a:off x="3445199" y="3801031"/>
            <a:ext cx="2650801" cy="1477610"/>
          </a:xfrm>
          <a:prstGeom prst="rect">
            <a:avLst/>
          </a:prstGeom>
          <a:no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chemeClr val="tx1"/>
              </a:solidFill>
            </a:endParaRPr>
          </a:p>
        </p:txBody>
      </p:sp>
      <p:sp>
        <p:nvSpPr>
          <p:cNvPr id="18" name="TextBox 17">
            <a:extLst>
              <a:ext uri="{FF2B5EF4-FFF2-40B4-BE49-F238E27FC236}">
                <a16:creationId xmlns:a16="http://schemas.microsoft.com/office/drawing/2014/main" id="{D268B4EE-583C-0EBD-ABAD-85467BBA2894}"/>
              </a:ext>
            </a:extLst>
          </p:cNvPr>
          <p:cNvSpPr txBox="1"/>
          <p:nvPr/>
        </p:nvSpPr>
        <p:spPr>
          <a:xfrm>
            <a:off x="4028800" y="1712632"/>
            <a:ext cx="1406803" cy="276999"/>
          </a:xfrm>
          <a:prstGeom prst="rect">
            <a:avLst/>
          </a:prstGeom>
          <a:solidFill>
            <a:schemeClr val="bg1"/>
          </a:solidFill>
        </p:spPr>
        <p:txBody>
          <a:bodyPr wrap="square" rtlCol="0">
            <a:spAutoFit/>
          </a:bodyPr>
          <a:lstStyle/>
          <a:p>
            <a:pPr algn="ctr"/>
            <a:r>
              <a:rPr lang="en-US" sz="1200"/>
              <a:t>Complex, low noise</a:t>
            </a:r>
            <a:endParaRPr lang="en-US" sz="1200" dirty="0"/>
          </a:p>
        </p:txBody>
      </p:sp>
      <p:sp>
        <p:nvSpPr>
          <p:cNvPr id="19" name="TextBox 18">
            <a:extLst>
              <a:ext uri="{FF2B5EF4-FFF2-40B4-BE49-F238E27FC236}">
                <a16:creationId xmlns:a16="http://schemas.microsoft.com/office/drawing/2014/main" id="{9986F6A4-6808-CEA7-BFB3-A7E549861179}"/>
              </a:ext>
            </a:extLst>
          </p:cNvPr>
          <p:cNvSpPr txBox="1"/>
          <p:nvPr/>
        </p:nvSpPr>
        <p:spPr>
          <a:xfrm>
            <a:off x="4062574" y="3510225"/>
            <a:ext cx="1406803" cy="276999"/>
          </a:xfrm>
          <a:prstGeom prst="rect">
            <a:avLst/>
          </a:prstGeom>
          <a:solidFill>
            <a:schemeClr val="bg1"/>
          </a:solidFill>
        </p:spPr>
        <p:txBody>
          <a:bodyPr wrap="square" rtlCol="0">
            <a:spAutoFit/>
          </a:bodyPr>
          <a:lstStyle/>
          <a:p>
            <a:pPr algn="ctr"/>
            <a:r>
              <a:rPr lang="en-US" sz="1200" dirty="0"/>
              <a:t>Ugly</a:t>
            </a:r>
          </a:p>
        </p:txBody>
      </p:sp>
      <p:sp>
        <p:nvSpPr>
          <p:cNvPr id="20" name="TextBox 19">
            <a:extLst>
              <a:ext uri="{FF2B5EF4-FFF2-40B4-BE49-F238E27FC236}">
                <a16:creationId xmlns:a16="http://schemas.microsoft.com/office/drawing/2014/main" id="{62B399C7-8288-4150-1F80-E75AFA66B28E}"/>
              </a:ext>
            </a:extLst>
          </p:cNvPr>
          <p:cNvSpPr txBox="1"/>
          <p:nvPr/>
        </p:nvSpPr>
        <p:spPr>
          <a:xfrm>
            <a:off x="1219660" y="1705581"/>
            <a:ext cx="1496356" cy="276999"/>
          </a:xfrm>
          <a:prstGeom prst="rect">
            <a:avLst/>
          </a:prstGeom>
          <a:solidFill>
            <a:schemeClr val="bg1"/>
          </a:solidFill>
        </p:spPr>
        <p:txBody>
          <a:bodyPr wrap="square" rtlCol="0">
            <a:spAutoFit/>
          </a:bodyPr>
          <a:lstStyle/>
          <a:p>
            <a:pPr algn="ctr"/>
            <a:r>
              <a:rPr lang="en-US" sz="1200" dirty="0"/>
              <a:t>Good</a:t>
            </a:r>
          </a:p>
        </p:txBody>
      </p:sp>
      <p:pic>
        <p:nvPicPr>
          <p:cNvPr id="21" name="Picture 20">
            <a:extLst>
              <a:ext uri="{FF2B5EF4-FFF2-40B4-BE49-F238E27FC236}">
                <a16:creationId xmlns:a16="http://schemas.microsoft.com/office/drawing/2014/main" id="{2A1B57D3-7450-3575-D10D-268E4EE107B4}"/>
              </a:ext>
            </a:extLst>
          </p:cNvPr>
          <p:cNvPicPr>
            <a:picLocks noChangeAspect="1"/>
          </p:cNvPicPr>
          <p:nvPr/>
        </p:nvPicPr>
        <p:blipFill>
          <a:blip r:embed="rId4"/>
          <a:stretch>
            <a:fillRect/>
          </a:stretch>
        </p:blipFill>
        <p:spPr>
          <a:xfrm>
            <a:off x="750066" y="3915472"/>
            <a:ext cx="2473911" cy="1322530"/>
          </a:xfrm>
          <a:prstGeom prst="rect">
            <a:avLst/>
          </a:prstGeom>
        </p:spPr>
      </p:pic>
      <p:sp>
        <p:nvSpPr>
          <p:cNvPr id="22" name="TextBox 21">
            <a:extLst>
              <a:ext uri="{FF2B5EF4-FFF2-40B4-BE49-F238E27FC236}">
                <a16:creationId xmlns:a16="http://schemas.microsoft.com/office/drawing/2014/main" id="{40527339-A319-4613-BE9C-A14964767EB0}"/>
              </a:ext>
            </a:extLst>
          </p:cNvPr>
          <p:cNvSpPr txBox="1"/>
          <p:nvPr/>
        </p:nvSpPr>
        <p:spPr>
          <a:xfrm>
            <a:off x="2161630" y="3915631"/>
            <a:ext cx="996291" cy="498592"/>
          </a:xfrm>
          <a:prstGeom prst="rect">
            <a:avLst/>
          </a:prstGeom>
          <a:noFill/>
        </p:spPr>
        <p:txBody>
          <a:bodyPr wrap="square">
            <a:spAutoFit/>
          </a:bodyPr>
          <a:lstStyle/>
          <a:p>
            <a:r>
              <a:rPr lang="en-US" sz="1000" dirty="0"/>
              <a:t>m/z 90.0277 height 1E6</a:t>
            </a:r>
          </a:p>
        </p:txBody>
      </p:sp>
      <p:sp>
        <p:nvSpPr>
          <p:cNvPr id="23" name="Rectangle 22">
            <a:extLst>
              <a:ext uri="{FF2B5EF4-FFF2-40B4-BE49-F238E27FC236}">
                <a16:creationId xmlns:a16="http://schemas.microsoft.com/office/drawing/2014/main" id="{B9E40503-7F2E-31EE-2192-E5E05AE81901}"/>
              </a:ext>
            </a:extLst>
          </p:cNvPr>
          <p:cNvSpPr/>
          <p:nvPr/>
        </p:nvSpPr>
        <p:spPr>
          <a:xfrm>
            <a:off x="637280" y="3799566"/>
            <a:ext cx="2650801" cy="1477610"/>
          </a:xfrm>
          <a:prstGeom prst="rect">
            <a:avLst/>
          </a:prstGeom>
          <a:no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chemeClr val="tx1"/>
              </a:solidFill>
            </a:endParaRPr>
          </a:p>
        </p:txBody>
      </p:sp>
      <p:sp>
        <p:nvSpPr>
          <p:cNvPr id="24" name="TextBox 23">
            <a:extLst>
              <a:ext uri="{FF2B5EF4-FFF2-40B4-BE49-F238E27FC236}">
                <a16:creationId xmlns:a16="http://schemas.microsoft.com/office/drawing/2014/main" id="{FB0CE7D3-E34B-97C1-851D-68ACBC2ECC67}"/>
              </a:ext>
            </a:extLst>
          </p:cNvPr>
          <p:cNvSpPr txBox="1"/>
          <p:nvPr/>
        </p:nvSpPr>
        <p:spPr>
          <a:xfrm>
            <a:off x="1214912" y="3514582"/>
            <a:ext cx="1496356" cy="276999"/>
          </a:xfrm>
          <a:prstGeom prst="rect">
            <a:avLst/>
          </a:prstGeom>
          <a:solidFill>
            <a:schemeClr val="bg1"/>
          </a:solidFill>
        </p:spPr>
        <p:txBody>
          <a:bodyPr wrap="square" rtlCol="0">
            <a:spAutoFit/>
          </a:bodyPr>
          <a:lstStyle/>
          <a:p>
            <a:pPr algn="ctr"/>
            <a:r>
              <a:rPr lang="en-US" sz="1200" dirty="0"/>
              <a:t>Complex</a:t>
            </a:r>
            <a:r>
              <a:rPr lang="en-US" sz="1200"/>
              <a:t>, high noise</a:t>
            </a:r>
            <a:endParaRPr lang="en-US" sz="1200" dirty="0"/>
          </a:p>
        </p:txBody>
      </p:sp>
      <p:pic>
        <p:nvPicPr>
          <p:cNvPr id="25" name="Picture 24" descr="Chart, scatter chart&#10;&#10;Description automatically generated">
            <a:extLst>
              <a:ext uri="{FF2B5EF4-FFF2-40B4-BE49-F238E27FC236}">
                <a16:creationId xmlns:a16="http://schemas.microsoft.com/office/drawing/2014/main" id="{B9381563-987A-95F7-0DF7-12C42532EC3C}"/>
              </a:ext>
            </a:extLst>
          </p:cNvPr>
          <p:cNvPicPr>
            <a:picLocks noChangeAspect="1"/>
          </p:cNvPicPr>
          <p:nvPr/>
        </p:nvPicPr>
        <p:blipFill rotWithShape="1">
          <a:blip r:embed="rId5"/>
          <a:srcRect l="-4282" t="-1805" r="4282" b="1805"/>
          <a:stretch/>
        </p:blipFill>
        <p:spPr>
          <a:xfrm>
            <a:off x="3379164" y="3957756"/>
            <a:ext cx="2660460" cy="1285953"/>
          </a:xfrm>
          <a:prstGeom prst="rect">
            <a:avLst/>
          </a:prstGeom>
        </p:spPr>
      </p:pic>
      <p:sp>
        <p:nvSpPr>
          <p:cNvPr id="26" name="TextBox 25">
            <a:extLst>
              <a:ext uri="{FF2B5EF4-FFF2-40B4-BE49-F238E27FC236}">
                <a16:creationId xmlns:a16="http://schemas.microsoft.com/office/drawing/2014/main" id="{0E4A8092-306C-BC62-CB1E-91129ED6B5AF}"/>
              </a:ext>
            </a:extLst>
          </p:cNvPr>
          <p:cNvSpPr txBox="1"/>
          <p:nvPr/>
        </p:nvSpPr>
        <p:spPr>
          <a:xfrm>
            <a:off x="4996012" y="3915551"/>
            <a:ext cx="1053584" cy="400110"/>
          </a:xfrm>
          <a:prstGeom prst="rect">
            <a:avLst/>
          </a:prstGeom>
          <a:noFill/>
        </p:spPr>
        <p:txBody>
          <a:bodyPr wrap="square">
            <a:spAutoFit/>
          </a:bodyPr>
          <a:lstStyle/>
          <a:p>
            <a:r>
              <a:rPr lang="en-US" sz="1000" dirty="0"/>
              <a:t>m/z 96.9762</a:t>
            </a:r>
          </a:p>
          <a:p>
            <a:r>
              <a:rPr lang="en-US" sz="1000" dirty="0"/>
              <a:t>height 1E6</a:t>
            </a:r>
          </a:p>
        </p:txBody>
      </p:sp>
      <p:pic>
        <p:nvPicPr>
          <p:cNvPr id="27" name="Picture 26" descr="A screenshot of a computer screen&#10;&#10;Description automatically generated">
            <a:extLst>
              <a:ext uri="{FF2B5EF4-FFF2-40B4-BE49-F238E27FC236}">
                <a16:creationId xmlns:a16="http://schemas.microsoft.com/office/drawing/2014/main" id="{A3948F84-9FFF-9D06-60EB-EBF8F67FF48C}"/>
              </a:ext>
            </a:extLst>
          </p:cNvPr>
          <p:cNvPicPr>
            <a:picLocks noChangeAspect="1"/>
          </p:cNvPicPr>
          <p:nvPr/>
        </p:nvPicPr>
        <p:blipFill>
          <a:blip r:embed="rId6"/>
          <a:stretch>
            <a:fillRect/>
          </a:stretch>
        </p:blipFill>
        <p:spPr>
          <a:xfrm>
            <a:off x="6722625" y="2003113"/>
            <a:ext cx="5310080" cy="3176045"/>
          </a:xfrm>
          <a:prstGeom prst="rect">
            <a:avLst/>
          </a:prstGeom>
        </p:spPr>
      </p:pic>
    </p:spTree>
    <p:extLst>
      <p:ext uri="{BB962C8B-B14F-4D97-AF65-F5344CB8AC3E}">
        <p14:creationId xmlns:p14="http://schemas.microsoft.com/office/powerpoint/2010/main" val="3789199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2E0A8-044C-1D6E-285C-DB39F759E262}"/>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F663FAEE-A1C0-C1EE-6EE5-CB2F623EA2D3}"/>
              </a:ext>
            </a:extLst>
          </p:cNvPr>
          <p:cNvGrpSpPr/>
          <p:nvPr/>
        </p:nvGrpSpPr>
        <p:grpSpPr>
          <a:xfrm>
            <a:off x="6317297" y="2446250"/>
            <a:ext cx="2331404" cy="2347905"/>
            <a:chOff x="6581907" y="2302165"/>
            <a:chExt cx="2331404" cy="2347905"/>
          </a:xfrm>
        </p:grpSpPr>
        <p:cxnSp>
          <p:nvCxnSpPr>
            <p:cNvPr id="7" name="Straight Connector 6">
              <a:extLst>
                <a:ext uri="{FF2B5EF4-FFF2-40B4-BE49-F238E27FC236}">
                  <a16:creationId xmlns:a16="http://schemas.microsoft.com/office/drawing/2014/main" id="{5BC6223F-3A8F-21EC-8BE7-4CE479BA776F}"/>
                </a:ext>
              </a:extLst>
            </p:cNvPr>
            <p:cNvCxnSpPr/>
            <p:nvPr/>
          </p:nvCxnSpPr>
          <p:spPr>
            <a:xfrm>
              <a:off x="7087138" y="2302165"/>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A7A6EA4-E4B2-D3F9-E384-71FCA24AD8CA}"/>
                </a:ext>
              </a:extLst>
            </p:cNvPr>
            <p:cNvCxnSpPr>
              <a:cxnSpLocks/>
            </p:cNvCxnSpPr>
            <p:nvPr/>
          </p:nvCxnSpPr>
          <p:spPr>
            <a:xfrm flipH="1">
              <a:off x="7087138" y="4133592"/>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6FAC96-9C00-F764-875F-67A7B4B15E65}"/>
                </a:ext>
              </a:extLst>
            </p:cNvPr>
            <p:cNvSpPr txBox="1"/>
            <p:nvPr/>
          </p:nvSpPr>
          <p:spPr>
            <a:xfrm>
              <a:off x="7607400" y="4280738"/>
              <a:ext cx="851338" cy="369332"/>
            </a:xfrm>
            <a:prstGeom prst="rect">
              <a:avLst/>
            </a:prstGeom>
            <a:noFill/>
          </p:spPr>
          <p:txBody>
            <a:bodyPr wrap="square" rtlCol="0">
              <a:spAutoFit/>
            </a:bodyPr>
            <a:lstStyle/>
            <a:p>
              <a:pPr algn="ctr"/>
              <a:r>
                <a:rPr lang="en-US" dirty="0"/>
                <a:t>m/z</a:t>
              </a:r>
            </a:p>
          </p:txBody>
        </p:sp>
        <p:sp>
          <p:nvSpPr>
            <p:cNvPr id="11" name="TextBox 10">
              <a:extLst>
                <a:ext uri="{FF2B5EF4-FFF2-40B4-BE49-F238E27FC236}">
                  <a16:creationId xmlns:a16="http://schemas.microsoft.com/office/drawing/2014/main" id="{37AD120E-A97C-6835-5569-AB0C75075302}"/>
                </a:ext>
              </a:extLst>
            </p:cNvPr>
            <p:cNvSpPr txBox="1"/>
            <p:nvPr/>
          </p:nvSpPr>
          <p:spPr>
            <a:xfrm rot="16200000">
              <a:off x="6340904" y="3031899"/>
              <a:ext cx="851338" cy="369332"/>
            </a:xfrm>
            <a:prstGeom prst="rect">
              <a:avLst/>
            </a:prstGeom>
            <a:noFill/>
          </p:spPr>
          <p:txBody>
            <a:bodyPr wrap="square" rtlCol="0">
              <a:spAutoFit/>
            </a:bodyPr>
            <a:lstStyle/>
            <a:p>
              <a:pPr algn="ctr"/>
              <a:r>
                <a:rPr lang="en-US" dirty="0"/>
                <a:t>rt</a:t>
              </a:r>
            </a:p>
          </p:txBody>
        </p:sp>
        <p:sp>
          <p:nvSpPr>
            <p:cNvPr id="18" name="Oval 17">
              <a:extLst>
                <a:ext uri="{FF2B5EF4-FFF2-40B4-BE49-F238E27FC236}">
                  <a16:creationId xmlns:a16="http://schemas.microsoft.com/office/drawing/2014/main" id="{281AB06C-D426-5B20-B6A3-E15DFD25FDD0}"/>
                </a:ext>
              </a:extLst>
            </p:cNvPr>
            <p:cNvSpPr/>
            <p:nvPr/>
          </p:nvSpPr>
          <p:spPr>
            <a:xfrm>
              <a:off x="7315738" y="2440816"/>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F796BAC-AB91-E808-8004-78ADD3D9585A}"/>
                </a:ext>
              </a:extLst>
            </p:cNvPr>
            <p:cNvSpPr/>
            <p:nvPr/>
          </p:nvSpPr>
          <p:spPr>
            <a:xfrm>
              <a:off x="7942417" y="2790895"/>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473769C-361D-5225-67F4-A36FF791BAED}"/>
                </a:ext>
              </a:extLst>
            </p:cNvPr>
            <p:cNvSpPr/>
            <p:nvPr/>
          </p:nvSpPr>
          <p:spPr>
            <a:xfrm>
              <a:off x="7708562" y="3308781"/>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89EC432-CCF5-0548-35D1-3E068CE1C42F}"/>
                </a:ext>
              </a:extLst>
            </p:cNvPr>
            <p:cNvSpPr/>
            <p:nvPr/>
          </p:nvSpPr>
          <p:spPr>
            <a:xfrm>
              <a:off x="8368086" y="3721187"/>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2" name="Straight Arrow Connector 81">
            <a:extLst>
              <a:ext uri="{FF2B5EF4-FFF2-40B4-BE49-F238E27FC236}">
                <a16:creationId xmlns:a16="http://schemas.microsoft.com/office/drawing/2014/main" id="{8CD66150-9A66-6B38-D351-8F05D30B656D}"/>
              </a:ext>
            </a:extLst>
          </p:cNvPr>
          <p:cNvCxnSpPr>
            <a:cxnSpLocks/>
          </p:cNvCxnSpPr>
          <p:nvPr/>
        </p:nvCxnSpPr>
        <p:spPr>
          <a:xfrm flipV="1">
            <a:off x="4667304" y="3634170"/>
            <a:ext cx="2565128" cy="15214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3" name="TextBox 82">
            <a:extLst>
              <a:ext uri="{FF2B5EF4-FFF2-40B4-BE49-F238E27FC236}">
                <a16:creationId xmlns:a16="http://schemas.microsoft.com/office/drawing/2014/main" id="{F0DB96BB-BDFD-CEEC-3280-8B12CE6ED5F8}"/>
              </a:ext>
            </a:extLst>
          </p:cNvPr>
          <p:cNvSpPr txBox="1"/>
          <p:nvPr/>
        </p:nvSpPr>
        <p:spPr>
          <a:xfrm>
            <a:off x="4636387" y="3955924"/>
            <a:ext cx="1957542" cy="369332"/>
          </a:xfrm>
          <a:prstGeom prst="rect">
            <a:avLst/>
          </a:prstGeom>
          <a:noFill/>
        </p:spPr>
        <p:txBody>
          <a:bodyPr wrap="square" rtlCol="0">
            <a:spAutoFit/>
          </a:bodyPr>
          <a:lstStyle/>
          <a:p>
            <a:pPr algn="ctr"/>
            <a:r>
              <a:rPr lang="en-US" dirty="0"/>
              <a:t>Peak Detect</a:t>
            </a:r>
          </a:p>
        </p:txBody>
      </p:sp>
      <p:pic>
        <p:nvPicPr>
          <p:cNvPr id="24" name="Picture 23">
            <a:extLst>
              <a:ext uri="{FF2B5EF4-FFF2-40B4-BE49-F238E27FC236}">
                <a16:creationId xmlns:a16="http://schemas.microsoft.com/office/drawing/2014/main" id="{1FBDF202-F128-417C-9231-0B7B27B18F69}"/>
              </a:ext>
            </a:extLst>
          </p:cNvPr>
          <p:cNvPicPr>
            <a:picLocks noChangeAspect="1"/>
          </p:cNvPicPr>
          <p:nvPr/>
        </p:nvPicPr>
        <p:blipFill>
          <a:blip r:embed="rId3"/>
          <a:stretch>
            <a:fillRect/>
          </a:stretch>
        </p:blipFill>
        <p:spPr>
          <a:xfrm>
            <a:off x="775439" y="1431377"/>
            <a:ext cx="1905844" cy="3444507"/>
          </a:xfrm>
          <a:prstGeom prst="rect">
            <a:avLst/>
          </a:prstGeom>
        </p:spPr>
      </p:pic>
      <p:sp>
        <p:nvSpPr>
          <p:cNvPr id="25" name="Google Shape;697;p15">
            <a:extLst>
              <a:ext uri="{FF2B5EF4-FFF2-40B4-BE49-F238E27FC236}">
                <a16:creationId xmlns:a16="http://schemas.microsoft.com/office/drawing/2014/main" id="{2169DF1E-1EFC-0A31-85F9-490D5659904F}"/>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M</a:t>
            </a:r>
            <a:r>
              <a:rPr lang="en-US" sz="3200" b="0" dirty="0">
                <a:solidFill>
                  <a:srgbClr val="0070C0"/>
                </a:solidFill>
                <a:effectLst/>
                <a:latin typeface="Arial" panose="020B0604020202020204" pitchFamily="34" charset="0"/>
                <a:ea typeface="Times New Roman" panose="02020603050405020304" pitchFamily="18" charset="0"/>
              </a:rPr>
              <a:t>etabolomics data processing: Conventional</a:t>
            </a:r>
          </a:p>
        </p:txBody>
      </p:sp>
      <p:pic>
        <p:nvPicPr>
          <p:cNvPr id="26" name="Picture 25">
            <a:extLst>
              <a:ext uri="{FF2B5EF4-FFF2-40B4-BE49-F238E27FC236}">
                <a16:creationId xmlns:a16="http://schemas.microsoft.com/office/drawing/2014/main" id="{FFB938CE-9F44-99EE-DC16-BE03EBFE619F}"/>
              </a:ext>
            </a:extLst>
          </p:cNvPr>
          <p:cNvPicPr>
            <a:picLocks noChangeAspect="1"/>
          </p:cNvPicPr>
          <p:nvPr/>
        </p:nvPicPr>
        <p:blipFill rotWithShape="1">
          <a:blip r:embed="rId4">
            <a:extLst>
              <a:ext uri="{28A0092B-C50C-407E-A947-70E740481C1C}">
                <a14:useLocalDpi xmlns:a14="http://schemas.microsoft.com/office/drawing/2010/main" val="0"/>
              </a:ext>
            </a:extLst>
          </a:blip>
          <a:srcRect t="50822"/>
          <a:stretch/>
        </p:blipFill>
        <p:spPr>
          <a:xfrm>
            <a:off x="3434937" y="2681480"/>
            <a:ext cx="1285437" cy="1929196"/>
          </a:xfrm>
          <a:prstGeom prst="rect">
            <a:avLst/>
          </a:prstGeom>
        </p:spPr>
      </p:pic>
    </p:spTree>
    <p:extLst>
      <p:ext uri="{BB962C8B-B14F-4D97-AF65-F5344CB8AC3E}">
        <p14:creationId xmlns:p14="http://schemas.microsoft.com/office/powerpoint/2010/main" val="212460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E128B-2992-14B8-EABE-A7646DC562EF}"/>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23C9F9BC-DF0A-1763-29E6-9687CBFBEFB6}"/>
              </a:ext>
            </a:extLst>
          </p:cNvPr>
          <p:cNvGrpSpPr/>
          <p:nvPr/>
        </p:nvGrpSpPr>
        <p:grpSpPr>
          <a:xfrm>
            <a:off x="3692792" y="1653632"/>
            <a:ext cx="5493705" cy="3690602"/>
            <a:chOff x="6581907" y="959468"/>
            <a:chExt cx="5493705" cy="3690602"/>
          </a:xfrm>
        </p:grpSpPr>
        <p:cxnSp>
          <p:nvCxnSpPr>
            <p:cNvPr id="7" name="Straight Connector 6">
              <a:extLst>
                <a:ext uri="{FF2B5EF4-FFF2-40B4-BE49-F238E27FC236}">
                  <a16:creationId xmlns:a16="http://schemas.microsoft.com/office/drawing/2014/main" id="{30B8681F-B3FA-9F62-4EBD-C1BD273FC003}"/>
                </a:ext>
              </a:extLst>
            </p:cNvPr>
            <p:cNvCxnSpPr/>
            <p:nvPr/>
          </p:nvCxnSpPr>
          <p:spPr>
            <a:xfrm>
              <a:off x="7087138" y="2302165"/>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D43FA5-0C9B-DF0A-FFA7-5BA9DD0014F9}"/>
                </a:ext>
              </a:extLst>
            </p:cNvPr>
            <p:cNvCxnSpPr>
              <a:cxnSpLocks/>
            </p:cNvCxnSpPr>
            <p:nvPr/>
          </p:nvCxnSpPr>
          <p:spPr>
            <a:xfrm flipH="1">
              <a:off x="7087138" y="4133592"/>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CB8CD2-97AC-2F76-7B33-E52F7C1924E0}"/>
                </a:ext>
              </a:extLst>
            </p:cNvPr>
            <p:cNvSpPr txBox="1"/>
            <p:nvPr/>
          </p:nvSpPr>
          <p:spPr>
            <a:xfrm>
              <a:off x="7607400" y="4280738"/>
              <a:ext cx="851338" cy="369332"/>
            </a:xfrm>
            <a:prstGeom prst="rect">
              <a:avLst/>
            </a:prstGeom>
            <a:noFill/>
          </p:spPr>
          <p:txBody>
            <a:bodyPr wrap="square" rtlCol="0">
              <a:spAutoFit/>
            </a:bodyPr>
            <a:lstStyle/>
            <a:p>
              <a:pPr algn="ctr"/>
              <a:r>
                <a:rPr lang="en-US" dirty="0"/>
                <a:t>m/z</a:t>
              </a:r>
            </a:p>
          </p:txBody>
        </p:sp>
        <p:sp>
          <p:nvSpPr>
            <p:cNvPr id="11" name="TextBox 10">
              <a:extLst>
                <a:ext uri="{FF2B5EF4-FFF2-40B4-BE49-F238E27FC236}">
                  <a16:creationId xmlns:a16="http://schemas.microsoft.com/office/drawing/2014/main" id="{ABE45484-8D35-4E15-6AE5-2646B9E8D8A2}"/>
                </a:ext>
              </a:extLst>
            </p:cNvPr>
            <p:cNvSpPr txBox="1"/>
            <p:nvPr/>
          </p:nvSpPr>
          <p:spPr>
            <a:xfrm rot="16200000">
              <a:off x="6340904" y="3031899"/>
              <a:ext cx="851338" cy="369332"/>
            </a:xfrm>
            <a:prstGeom prst="rect">
              <a:avLst/>
            </a:prstGeom>
            <a:noFill/>
          </p:spPr>
          <p:txBody>
            <a:bodyPr wrap="square" rtlCol="0">
              <a:spAutoFit/>
            </a:bodyPr>
            <a:lstStyle/>
            <a:p>
              <a:pPr algn="ctr"/>
              <a:r>
                <a:rPr lang="en-US" dirty="0"/>
                <a:t>rt</a:t>
              </a:r>
            </a:p>
          </p:txBody>
        </p:sp>
        <p:cxnSp>
          <p:nvCxnSpPr>
            <p:cNvPr id="14" name="Straight Connector 13">
              <a:extLst>
                <a:ext uri="{FF2B5EF4-FFF2-40B4-BE49-F238E27FC236}">
                  <a16:creationId xmlns:a16="http://schemas.microsoft.com/office/drawing/2014/main" id="{7F228DD2-E0DB-E596-90AE-1043B2AC371D}"/>
                </a:ext>
              </a:extLst>
            </p:cNvPr>
            <p:cNvCxnSpPr/>
            <p:nvPr/>
          </p:nvCxnSpPr>
          <p:spPr>
            <a:xfrm>
              <a:off x="10249439" y="95946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AE0827-F154-A6F7-2EC4-FC1B90C75FC4}"/>
                </a:ext>
              </a:extLst>
            </p:cNvPr>
            <p:cNvCxnSpPr>
              <a:cxnSpLocks/>
            </p:cNvCxnSpPr>
            <p:nvPr/>
          </p:nvCxnSpPr>
          <p:spPr>
            <a:xfrm flipH="1">
              <a:off x="10249439" y="279089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816A685-460E-800B-6240-94FC77468CBD}"/>
                </a:ext>
              </a:extLst>
            </p:cNvPr>
            <p:cNvSpPr txBox="1"/>
            <p:nvPr/>
          </p:nvSpPr>
          <p:spPr>
            <a:xfrm>
              <a:off x="10769701" y="2938041"/>
              <a:ext cx="851338" cy="369332"/>
            </a:xfrm>
            <a:prstGeom prst="rect">
              <a:avLst/>
            </a:prstGeom>
            <a:noFill/>
          </p:spPr>
          <p:txBody>
            <a:bodyPr wrap="square" rtlCol="0">
              <a:spAutoFit/>
            </a:bodyPr>
            <a:lstStyle/>
            <a:p>
              <a:pPr algn="ctr"/>
              <a:r>
                <a:rPr lang="en-US" dirty="0"/>
                <a:t>m/z</a:t>
              </a:r>
            </a:p>
          </p:txBody>
        </p:sp>
        <p:sp>
          <p:nvSpPr>
            <p:cNvPr id="17" name="TextBox 16">
              <a:extLst>
                <a:ext uri="{FF2B5EF4-FFF2-40B4-BE49-F238E27FC236}">
                  <a16:creationId xmlns:a16="http://schemas.microsoft.com/office/drawing/2014/main" id="{647FE4CB-013B-7A30-9FB5-7C0EB1EA8CF2}"/>
                </a:ext>
              </a:extLst>
            </p:cNvPr>
            <p:cNvSpPr txBox="1"/>
            <p:nvPr/>
          </p:nvSpPr>
          <p:spPr>
            <a:xfrm rot="16200000">
              <a:off x="9503205" y="1689202"/>
              <a:ext cx="851338" cy="369332"/>
            </a:xfrm>
            <a:prstGeom prst="rect">
              <a:avLst/>
            </a:prstGeom>
            <a:noFill/>
          </p:spPr>
          <p:txBody>
            <a:bodyPr wrap="square" rtlCol="0">
              <a:spAutoFit/>
            </a:bodyPr>
            <a:lstStyle/>
            <a:p>
              <a:pPr algn="ctr"/>
              <a:r>
                <a:rPr lang="en-US" dirty="0"/>
                <a:t>rt</a:t>
              </a:r>
            </a:p>
          </p:txBody>
        </p:sp>
        <p:sp>
          <p:nvSpPr>
            <p:cNvPr id="18" name="Oval 17">
              <a:extLst>
                <a:ext uri="{FF2B5EF4-FFF2-40B4-BE49-F238E27FC236}">
                  <a16:creationId xmlns:a16="http://schemas.microsoft.com/office/drawing/2014/main" id="{D8B998CC-36F7-09DE-678C-422474BD0B0E}"/>
                </a:ext>
              </a:extLst>
            </p:cNvPr>
            <p:cNvSpPr/>
            <p:nvPr/>
          </p:nvSpPr>
          <p:spPr>
            <a:xfrm>
              <a:off x="7315738" y="2440816"/>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52A27AE-3E4D-1546-8575-82B83B0D1C9D}"/>
                </a:ext>
              </a:extLst>
            </p:cNvPr>
            <p:cNvSpPr/>
            <p:nvPr/>
          </p:nvSpPr>
          <p:spPr>
            <a:xfrm>
              <a:off x="7942417" y="279089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44F903-E6F4-52E9-E099-62D396640590}"/>
                </a:ext>
              </a:extLst>
            </p:cNvPr>
            <p:cNvSpPr/>
            <p:nvPr/>
          </p:nvSpPr>
          <p:spPr>
            <a:xfrm>
              <a:off x="7708562" y="3308781"/>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D4B68DD-736C-BDFB-06E6-AB9B4C4C4927}"/>
                </a:ext>
              </a:extLst>
            </p:cNvPr>
            <p:cNvSpPr/>
            <p:nvPr/>
          </p:nvSpPr>
          <p:spPr>
            <a:xfrm>
              <a:off x="8368086" y="372118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BEB2517-788F-DA60-E435-B9EB49E784A8}"/>
                </a:ext>
              </a:extLst>
            </p:cNvPr>
            <p:cNvSpPr/>
            <p:nvPr/>
          </p:nvSpPr>
          <p:spPr>
            <a:xfrm>
              <a:off x="8423267" y="2484375"/>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3F43860-AE39-E070-8F20-CAD7F8851B57}"/>
                </a:ext>
              </a:extLst>
            </p:cNvPr>
            <p:cNvSpPr/>
            <p:nvPr/>
          </p:nvSpPr>
          <p:spPr>
            <a:xfrm>
              <a:off x="10504315" y="109811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5AF4005-A548-A4FC-903E-08700DE12711}"/>
                </a:ext>
              </a:extLst>
            </p:cNvPr>
            <p:cNvSpPr/>
            <p:nvPr/>
          </p:nvSpPr>
          <p:spPr>
            <a:xfrm>
              <a:off x="11130994" y="144819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4BB1512-3FC0-A120-F55C-222B88C09005}"/>
                </a:ext>
              </a:extLst>
            </p:cNvPr>
            <p:cNvSpPr/>
            <p:nvPr/>
          </p:nvSpPr>
          <p:spPr>
            <a:xfrm>
              <a:off x="10897139" y="196608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6F62FB5-477E-1CB2-859C-A5B50AB572FD}"/>
                </a:ext>
              </a:extLst>
            </p:cNvPr>
            <p:cNvSpPr/>
            <p:nvPr/>
          </p:nvSpPr>
          <p:spPr>
            <a:xfrm>
              <a:off x="11556663" y="237849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2D35F4-F7A8-23F1-2700-4720C91E2BD8}"/>
                </a:ext>
              </a:extLst>
            </p:cNvPr>
            <p:cNvSpPr/>
            <p:nvPr/>
          </p:nvSpPr>
          <p:spPr>
            <a:xfrm>
              <a:off x="11611844" y="114167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159B7D8-C2A7-551A-32B0-2BD86C869089}"/>
                </a:ext>
              </a:extLst>
            </p:cNvPr>
            <p:cNvCxnSpPr>
              <a:stCxn id="23" idx="3"/>
              <a:endCxn id="18" idx="7"/>
            </p:cNvCxnSpPr>
            <p:nvPr/>
          </p:nvCxnSpPr>
          <p:spPr>
            <a:xfrm flipH="1">
              <a:off x="7470491" y="1252872"/>
              <a:ext cx="3060375" cy="1214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AE8B190-6048-B9DE-2FE8-69601D8E1C9A}"/>
                </a:ext>
              </a:extLst>
            </p:cNvPr>
            <p:cNvCxnSpPr>
              <a:cxnSpLocks/>
              <a:stCxn id="24" idx="3"/>
              <a:endCxn id="19" idx="6"/>
            </p:cNvCxnSpPr>
            <p:nvPr/>
          </p:nvCxnSpPr>
          <p:spPr>
            <a:xfrm flipH="1">
              <a:off x="8123721" y="1602951"/>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FE8072A-DBC0-9329-D88C-1F0219949438}"/>
                </a:ext>
              </a:extLst>
            </p:cNvPr>
            <p:cNvCxnSpPr>
              <a:cxnSpLocks/>
              <a:stCxn id="27" idx="2"/>
              <a:endCxn id="22" idx="7"/>
            </p:cNvCxnSpPr>
            <p:nvPr/>
          </p:nvCxnSpPr>
          <p:spPr>
            <a:xfrm flipH="1">
              <a:off x="8578020" y="1232330"/>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D9AC439-862E-D5B3-D50D-ABD72D90D2BD}"/>
                </a:ext>
              </a:extLst>
            </p:cNvPr>
            <p:cNvCxnSpPr>
              <a:cxnSpLocks/>
              <a:stCxn id="25" idx="2"/>
              <a:endCxn id="20" idx="7"/>
            </p:cNvCxnSpPr>
            <p:nvPr/>
          </p:nvCxnSpPr>
          <p:spPr>
            <a:xfrm flipH="1">
              <a:off x="7863315" y="2056736"/>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AD6B920-8D79-5367-FE9A-F261AF6A9F51}"/>
                </a:ext>
              </a:extLst>
            </p:cNvPr>
            <p:cNvCxnSpPr>
              <a:cxnSpLocks/>
              <a:stCxn id="26" idx="2"/>
              <a:endCxn id="21" idx="7"/>
            </p:cNvCxnSpPr>
            <p:nvPr/>
          </p:nvCxnSpPr>
          <p:spPr>
            <a:xfrm flipH="1">
              <a:off x="8522839" y="2469142"/>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B468EE06-6AED-0E8F-52AA-F1F0963C39A0}"/>
              </a:ext>
            </a:extLst>
          </p:cNvPr>
          <p:cNvPicPr>
            <a:picLocks noChangeAspect="1"/>
          </p:cNvPicPr>
          <p:nvPr/>
        </p:nvPicPr>
        <p:blipFill>
          <a:blip r:embed="rId3"/>
          <a:stretch>
            <a:fillRect/>
          </a:stretch>
        </p:blipFill>
        <p:spPr>
          <a:xfrm>
            <a:off x="775439" y="1431377"/>
            <a:ext cx="1905844" cy="3444507"/>
          </a:xfrm>
          <a:prstGeom prst="rect">
            <a:avLst/>
          </a:prstGeom>
        </p:spPr>
      </p:pic>
      <p:sp>
        <p:nvSpPr>
          <p:cNvPr id="6" name="Google Shape;697;p15">
            <a:extLst>
              <a:ext uri="{FF2B5EF4-FFF2-40B4-BE49-F238E27FC236}">
                <a16:creationId xmlns:a16="http://schemas.microsoft.com/office/drawing/2014/main" id="{FDFAE6F4-8698-AF74-09FE-4D8097A734F7}"/>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Correspondence by elution peaks</a:t>
            </a:r>
            <a:endParaRPr lang="en-US" sz="3200" b="0" dirty="0">
              <a:solidFill>
                <a:srgbClr val="0070C0"/>
              </a:solidFill>
              <a:effectLst/>
              <a:latin typeface="Arial" panose="020B0604020202020204" pitchFamily="34" charset="0"/>
              <a:ea typeface="Times New Roman" panose="02020603050405020304" pitchFamily="18" charset="0"/>
            </a:endParaRPr>
          </a:p>
        </p:txBody>
      </p:sp>
      <p:sp>
        <p:nvSpPr>
          <p:cNvPr id="71" name="TextBox 70">
            <a:extLst>
              <a:ext uri="{FF2B5EF4-FFF2-40B4-BE49-F238E27FC236}">
                <a16:creationId xmlns:a16="http://schemas.microsoft.com/office/drawing/2014/main" id="{85770C6C-D4DC-1147-C177-8741E0160333}"/>
              </a:ext>
            </a:extLst>
          </p:cNvPr>
          <p:cNvSpPr txBox="1"/>
          <p:nvPr/>
        </p:nvSpPr>
        <p:spPr>
          <a:xfrm>
            <a:off x="4242062" y="5394915"/>
            <a:ext cx="1803784" cy="369332"/>
          </a:xfrm>
          <a:prstGeom prst="rect">
            <a:avLst/>
          </a:prstGeom>
          <a:noFill/>
        </p:spPr>
        <p:txBody>
          <a:bodyPr wrap="square" rtlCol="0">
            <a:spAutoFit/>
          </a:bodyPr>
          <a:lstStyle/>
          <a:p>
            <a:pPr algn="ctr"/>
            <a:r>
              <a:rPr lang="en-US" dirty="0"/>
              <a:t>Sample 1</a:t>
            </a:r>
          </a:p>
        </p:txBody>
      </p:sp>
      <p:sp>
        <p:nvSpPr>
          <p:cNvPr id="80" name="TextBox 79">
            <a:extLst>
              <a:ext uri="{FF2B5EF4-FFF2-40B4-BE49-F238E27FC236}">
                <a16:creationId xmlns:a16="http://schemas.microsoft.com/office/drawing/2014/main" id="{33732DCE-4E47-CDDE-7BAC-BB2BCDFCD7EE}"/>
              </a:ext>
            </a:extLst>
          </p:cNvPr>
          <p:cNvSpPr txBox="1"/>
          <p:nvPr/>
        </p:nvSpPr>
        <p:spPr>
          <a:xfrm>
            <a:off x="7433547" y="4119336"/>
            <a:ext cx="1803784" cy="369332"/>
          </a:xfrm>
          <a:prstGeom prst="rect">
            <a:avLst/>
          </a:prstGeom>
          <a:noFill/>
        </p:spPr>
        <p:txBody>
          <a:bodyPr wrap="square" rtlCol="0">
            <a:spAutoFit/>
          </a:bodyPr>
          <a:lstStyle/>
          <a:p>
            <a:pPr algn="ctr"/>
            <a:r>
              <a:rPr lang="en-US" dirty="0"/>
              <a:t>Sample 2</a:t>
            </a:r>
          </a:p>
        </p:txBody>
      </p:sp>
    </p:spTree>
    <p:extLst>
      <p:ext uri="{BB962C8B-B14F-4D97-AF65-F5344CB8AC3E}">
        <p14:creationId xmlns:p14="http://schemas.microsoft.com/office/powerpoint/2010/main" val="3977654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E128B-2992-14B8-EABE-A7646DC562E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468EE06-6AED-0E8F-52AA-F1F0963C39A0}"/>
              </a:ext>
            </a:extLst>
          </p:cNvPr>
          <p:cNvPicPr>
            <a:picLocks noChangeAspect="1"/>
          </p:cNvPicPr>
          <p:nvPr/>
        </p:nvPicPr>
        <p:blipFill>
          <a:blip r:embed="rId3"/>
          <a:stretch>
            <a:fillRect/>
          </a:stretch>
        </p:blipFill>
        <p:spPr>
          <a:xfrm>
            <a:off x="775439" y="1431377"/>
            <a:ext cx="1905844" cy="3444507"/>
          </a:xfrm>
          <a:prstGeom prst="rect">
            <a:avLst/>
          </a:prstGeom>
        </p:spPr>
      </p:pic>
      <p:sp>
        <p:nvSpPr>
          <p:cNvPr id="6" name="Google Shape;697;p15">
            <a:extLst>
              <a:ext uri="{FF2B5EF4-FFF2-40B4-BE49-F238E27FC236}">
                <a16:creationId xmlns:a16="http://schemas.microsoft.com/office/drawing/2014/main" id="{FDFAE6F4-8698-AF74-09FE-4D8097A734F7}"/>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Correspondence by elution peaks</a:t>
            </a:r>
            <a:endParaRPr lang="en-US" sz="3200" b="0" dirty="0">
              <a:solidFill>
                <a:srgbClr val="0070C0"/>
              </a:solidFill>
              <a:effectLst/>
              <a:latin typeface="Arial" panose="020B0604020202020204" pitchFamily="34" charset="0"/>
              <a:ea typeface="Times New Roman" panose="02020603050405020304" pitchFamily="18" charset="0"/>
            </a:endParaRPr>
          </a:p>
        </p:txBody>
      </p:sp>
      <p:grpSp>
        <p:nvGrpSpPr>
          <p:cNvPr id="3" name="Group 2">
            <a:extLst>
              <a:ext uri="{FF2B5EF4-FFF2-40B4-BE49-F238E27FC236}">
                <a16:creationId xmlns:a16="http://schemas.microsoft.com/office/drawing/2014/main" id="{701112C9-0ABC-59DB-8520-05547FD34C5B}"/>
              </a:ext>
            </a:extLst>
          </p:cNvPr>
          <p:cNvGrpSpPr/>
          <p:nvPr/>
        </p:nvGrpSpPr>
        <p:grpSpPr>
          <a:xfrm>
            <a:off x="3848435" y="1251299"/>
            <a:ext cx="5493705" cy="5156204"/>
            <a:chOff x="6581907" y="959468"/>
            <a:chExt cx="5493705" cy="5156204"/>
          </a:xfrm>
        </p:grpSpPr>
        <p:cxnSp>
          <p:nvCxnSpPr>
            <p:cNvPr id="5" name="Straight Connector 4">
              <a:extLst>
                <a:ext uri="{FF2B5EF4-FFF2-40B4-BE49-F238E27FC236}">
                  <a16:creationId xmlns:a16="http://schemas.microsoft.com/office/drawing/2014/main" id="{61977750-75BF-B6C1-4207-4E5BD47982D3}"/>
                </a:ext>
              </a:extLst>
            </p:cNvPr>
            <p:cNvCxnSpPr/>
            <p:nvPr/>
          </p:nvCxnSpPr>
          <p:spPr>
            <a:xfrm>
              <a:off x="7087138" y="2302165"/>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EDB0032-71EF-E1B9-9905-61B20E5D05EA}"/>
                </a:ext>
              </a:extLst>
            </p:cNvPr>
            <p:cNvCxnSpPr>
              <a:cxnSpLocks/>
            </p:cNvCxnSpPr>
            <p:nvPr/>
          </p:nvCxnSpPr>
          <p:spPr>
            <a:xfrm flipH="1">
              <a:off x="7087138" y="4133592"/>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FFA43BB-8119-3E28-FF53-B121BE67E8C5}"/>
                </a:ext>
              </a:extLst>
            </p:cNvPr>
            <p:cNvSpPr txBox="1"/>
            <p:nvPr/>
          </p:nvSpPr>
          <p:spPr>
            <a:xfrm>
              <a:off x="7607400" y="4280738"/>
              <a:ext cx="851338" cy="369332"/>
            </a:xfrm>
            <a:prstGeom prst="rect">
              <a:avLst/>
            </a:prstGeom>
            <a:noFill/>
          </p:spPr>
          <p:txBody>
            <a:bodyPr wrap="square" rtlCol="0">
              <a:spAutoFit/>
            </a:bodyPr>
            <a:lstStyle/>
            <a:p>
              <a:pPr algn="ctr"/>
              <a:r>
                <a:rPr lang="en-US" dirty="0"/>
                <a:t>m/z</a:t>
              </a:r>
            </a:p>
          </p:txBody>
        </p:sp>
        <p:sp>
          <p:nvSpPr>
            <p:cNvPr id="13" name="TextBox 12">
              <a:extLst>
                <a:ext uri="{FF2B5EF4-FFF2-40B4-BE49-F238E27FC236}">
                  <a16:creationId xmlns:a16="http://schemas.microsoft.com/office/drawing/2014/main" id="{1FCF5BF3-FBBB-F3A7-2B63-7E7D91DBC411}"/>
                </a:ext>
              </a:extLst>
            </p:cNvPr>
            <p:cNvSpPr txBox="1"/>
            <p:nvPr/>
          </p:nvSpPr>
          <p:spPr>
            <a:xfrm rot="16200000">
              <a:off x="6340904" y="3031899"/>
              <a:ext cx="851338" cy="369332"/>
            </a:xfrm>
            <a:prstGeom prst="rect">
              <a:avLst/>
            </a:prstGeom>
            <a:noFill/>
          </p:spPr>
          <p:txBody>
            <a:bodyPr wrap="square" rtlCol="0">
              <a:spAutoFit/>
            </a:bodyPr>
            <a:lstStyle/>
            <a:p>
              <a:pPr algn="ctr"/>
              <a:r>
                <a:rPr lang="en-US" dirty="0"/>
                <a:t>rt</a:t>
              </a:r>
            </a:p>
          </p:txBody>
        </p:sp>
        <p:cxnSp>
          <p:nvCxnSpPr>
            <p:cNvPr id="28" name="Straight Connector 27">
              <a:extLst>
                <a:ext uri="{FF2B5EF4-FFF2-40B4-BE49-F238E27FC236}">
                  <a16:creationId xmlns:a16="http://schemas.microsoft.com/office/drawing/2014/main" id="{2EA60580-30A4-48B6-00B3-CCFB67A53DA6}"/>
                </a:ext>
              </a:extLst>
            </p:cNvPr>
            <p:cNvCxnSpPr/>
            <p:nvPr/>
          </p:nvCxnSpPr>
          <p:spPr>
            <a:xfrm>
              <a:off x="10249439" y="95946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A28F6F8-6C24-0538-1BC2-7FD7891A02A2}"/>
                </a:ext>
              </a:extLst>
            </p:cNvPr>
            <p:cNvCxnSpPr>
              <a:cxnSpLocks/>
            </p:cNvCxnSpPr>
            <p:nvPr/>
          </p:nvCxnSpPr>
          <p:spPr>
            <a:xfrm flipH="1">
              <a:off x="10249439" y="279089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BF47CE1-9674-DCAB-19E1-A5FFB1137BF3}"/>
                </a:ext>
              </a:extLst>
            </p:cNvPr>
            <p:cNvSpPr txBox="1"/>
            <p:nvPr/>
          </p:nvSpPr>
          <p:spPr>
            <a:xfrm>
              <a:off x="10769701" y="2938041"/>
              <a:ext cx="851338" cy="369332"/>
            </a:xfrm>
            <a:prstGeom prst="rect">
              <a:avLst/>
            </a:prstGeom>
            <a:noFill/>
          </p:spPr>
          <p:txBody>
            <a:bodyPr wrap="square" rtlCol="0">
              <a:spAutoFit/>
            </a:bodyPr>
            <a:lstStyle/>
            <a:p>
              <a:pPr algn="ctr"/>
              <a:r>
                <a:rPr lang="en-US" dirty="0"/>
                <a:t>m/z</a:t>
              </a:r>
            </a:p>
          </p:txBody>
        </p:sp>
        <p:sp>
          <p:nvSpPr>
            <p:cNvPr id="35" name="TextBox 34">
              <a:extLst>
                <a:ext uri="{FF2B5EF4-FFF2-40B4-BE49-F238E27FC236}">
                  <a16:creationId xmlns:a16="http://schemas.microsoft.com/office/drawing/2014/main" id="{D5294C30-1F38-121C-5F12-892D6242A4F7}"/>
                </a:ext>
              </a:extLst>
            </p:cNvPr>
            <p:cNvSpPr txBox="1"/>
            <p:nvPr/>
          </p:nvSpPr>
          <p:spPr>
            <a:xfrm rot="16200000">
              <a:off x="9503205" y="1689202"/>
              <a:ext cx="851338" cy="369332"/>
            </a:xfrm>
            <a:prstGeom prst="rect">
              <a:avLst/>
            </a:prstGeom>
            <a:noFill/>
          </p:spPr>
          <p:txBody>
            <a:bodyPr wrap="square" rtlCol="0">
              <a:spAutoFit/>
            </a:bodyPr>
            <a:lstStyle/>
            <a:p>
              <a:pPr algn="ctr"/>
              <a:r>
                <a:rPr lang="en-US" dirty="0"/>
                <a:t>rt</a:t>
              </a:r>
            </a:p>
          </p:txBody>
        </p:sp>
        <p:sp>
          <p:nvSpPr>
            <p:cNvPr id="36" name="Oval 35">
              <a:extLst>
                <a:ext uri="{FF2B5EF4-FFF2-40B4-BE49-F238E27FC236}">
                  <a16:creationId xmlns:a16="http://schemas.microsoft.com/office/drawing/2014/main" id="{2C50F0AE-083A-7C51-01BE-122D05D90CDA}"/>
                </a:ext>
              </a:extLst>
            </p:cNvPr>
            <p:cNvSpPr/>
            <p:nvPr/>
          </p:nvSpPr>
          <p:spPr>
            <a:xfrm>
              <a:off x="7315738" y="2440816"/>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4707383-6CEE-C693-DF44-5C8A9760D582}"/>
                </a:ext>
              </a:extLst>
            </p:cNvPr>
            <p:cNvSpPr/>
            <p:nvPr/>
          </p:nvSpPr>
          <p:spPr>
            <a:xfrm>
              <a:off x="7942417" y="279089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AC91DE4-4170-6000-AE81-26229F731C63}"/>
                </a:ext>
              </a:extLst>
            </p:cNvPr>
            <p:cNvSpPr/>
            <p:nvPr/>
          </p:nvSpPr>
          <p:spPr>
            <a:xfrm>
              <a:off x="7708562" y="3308781"/>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020021E-91D1-EFEE-0280-195C465D8EF3}"/>
                </a:ext>
              </a:extLst>
            </p:cNvPr>
            <p:cNvSpPr/>
            <p:nvPr/>
          </p:nvSpPr>
          <p:spPr>
            <a:xfrm>
              <a:off x="8368086" y="372118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8A12B78-B9F4-CDA7-A0FE-96F0159A858D}"/>
                </a:ext>
              </a:extLst>
            </p:cNvPr>
            <p:cNvSpPr/>
            <p:nvPr/>
          </p:nvSpPr>
          <p:spPr>
            <a:xfrm>
              <a:off x="8423267" y="248437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59A5072-D239-1F01-561D-992FF755BD49}"/>
                </a:ext>
              </a:extLst>
            </p:cNvPr>
            <p:cNvSpPr/>
            <p:nvPr/>
          </p:nvSpPr>
          <p:spPr>
            <a:xfrm>
              <a:off x="10504315" y="109811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343F7A4-0C55-FABE-A0CB-0EE63A306204}"/>
                </a:ext>
              </a:extLst>
            </p:cNvPr>
            <p:cNvSpPr/>
            <p:nvPr/>
          </p:nvSpPr>
          <p:spPr>
            <a:xfrm>
              <a:off x="11130994" y="144819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F86E514-5770-8FF2-1B1F-74D1D7BADD99}"/>
                </a:ext>
              </a:extLst>
            </p:cNvPr>
            <p:cNvSpPr/>
            <p:nvPr/>
          </p:nvSpPr>
          <p:spPr>
            <a:xfrm>
              <a:off x="10897139" y="196608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7BE87F2-5B7B-DAE1-A8BD-8BBA4A88722D}"/>
                </a:ext>
              </a:extLst>
            </p:cNvPr>
            <p:cNvSpPr/>
            <p:nvPr/>
          </p:nvSpPr>
          <p:spPr>
            <a:xfrm>
              <a:off x="11556663" y="237849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8B121C0-48DE-45E4-E98C-DB73F04847D0}"/>
                </a:ext>
              </a:extLst>
            </p:cNvPr>
            <p:cNvSpPr/>
            <p:nvPr/>
          </p:nvSpPr>
          <p:spPr>
            <a:xfrm>
              <a:off x="11611844" y="1141678"/>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1BDBA7B8-51BC-28EC-A215-74C8CF11142D}"/>
                </a:ext>
              </a:extLst>
            </p:cNvPr>
            <p:cNvCxnSpPr/>
            <p:nvPr/>
          </p:nvCxnSpPr>
          <p:spPr>
            <a:xfrm>
              <a:off x="10217907" y="3767767"/>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31874C-5C05-5925-BBE5-5F2C6A92768B}"/>
                </a:ext>
              </a:extLst>
            </p:cNvPr>
            <p:cNvCxnSpPr>
              <a:cxnSpLocks/>
            </p:cNvCxnSpPr>
            <p:nvPr/>
          </p:nvCxnSpPr>
          <p:spPr>
            <a:xfrm flipH="1">
              <a:off x="10217907" y="5599194"/>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CD6AE2C-BA07-BE36-63F9-D7F071943F2C}"/>
                </a:ext>
              </a:extLst>
            </p:cNvPr>
            <p:cNvSpPr txBox="1"/>
            <p:nvPr/>
          </p:nvSpPr>
          <p:spPr>
            <a:xfrm>
              <a:off x="10738169" y="5746340"/>
              <a:ext cx="851338" cy="369332"/>
            </a:xfrm>
            <a:prstGeom prst="rect">
              <a:avLst/>
            </a:prstGeom>
            <a:noFill/>
          </p:spPr>
          <p:txBody>
            <a:bodyPr wrap="square" rtlCol="0">
              <a:spAutoFit/>
            </a:bodyPr>
            <a:lstStyle/>
            <a:p>
              <a:pPr algn="ctr"/>
              <a:r>
                <a:rPr lang="en-US" dirty="0"/>
                <a:t>m/z</a:t>
              </a:r>
            </a:p>
          </p:txBody>
        </p:sp>
        <p:sp>
          <p:nvSpPr>
            <p:cNvPr id="50" name="TextBox 49">
              <a:extLst>
                <a:ext uri="{FF2B5EF4-FFF2-40B4-BE49-F238E27FC236}">
                  <a16:creationId xmlns:a16="http://schemas.microsoft.com/office/drawing/2014/main" id="{FD7245B9-85D8-9119-860E-9BD75B853603}"/>
                </a:ext>
              </a:extLst>
            </p:cNvPr>
            <p:cNvSpPr txBox="1"/>
            <p:nvPr/>
          </p:nvSpPr>
          <p:spPr>
            <a:xfrm rot="16200000">
              <a:off x="9471673" y="4497501"/>
              <a:ext cx="851338" cy="369332"/>
            </a:xfrm>
            <a:prstGeom prst="rect">
              <a:avLst/>
            </a:prstGeom>
            <a:noFill/>
          </p:spPr>
          <p:txBody>
            <a:bodyPr wrap="square" rtlCol="0">
              <a:spAutoFit/>
            </a:bodyPr>
            <a:lstStyle/>
            <a:p>
              <a:pPr algn="ctr"/>
              <a:r>
                <a:rPr lang="en-US" dirty="0"/>
                <a:t>rt</a:t>
              </a:r>
            </a:p>
          </p:txBody>
        </p:sp>
        <p:sp>
          <p:nvSpPr>
            <p:cNvPr id="51" name="Oval 50">
              <a:extLst>
                <a:ext uri="{FF2B5EF4-FFF2-40B4-BE49-F238E27FC236}">
                  <a16:creationId xmlns:a16="http://schemas.microsoft.com/office/drawing/2014/main" id="{564079EE-6E0B-7539-92C5-1C1A0DC3EEA7}"/>
                </a:ext>
              </a:extLst>
            </p:cNvPr>
            <p:cNvSpPr/>
            <p:nvPr/>
          </p:nvSpPr>
          <p:spPr>
            <a:xfrm>
              <a:off x="10472783" y="390641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892D86A-7251-B422-081E-EA08CBE85FC9}"/>
                </a:ext>
              </a:extLst>
            </p:cNvPr>
            <p:cNvSpPr/>
            <p:nvPr/>
          </p:nvSpPr>
          <p:spPr>
            <a:xfrm>
              <a:off x="11099462" y="425649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24E463C-5EA8-7B94-B614-6929149985DD}"/>
                </a:ext>
              </a:extLst>
            </p:cNvPr>
            <p:cNvSpPr/>
            <p:nvPr/>
          </p:nvSpPr>
          <p:spPr>
            <a:xfrm>
              <a:off x="10865607" y="4774383"/>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6947FF1-C12A-A77D-0882-FE57078B53BF}"/>
                </a:ext>
              </a:extLst>
            </p:cNvPr>
            <p:cNvSpPr/>
            <p:nvPr/>
          </p:nvSpPr>
          <p:spPr>
            <a:xfrm>
              <a:off x="11657822" y="519971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B2054D4-953D-43DC-086A-859D8192C770}"/>
                </a:ext>
              </a:extLst>
            </p:cNvPr>
            <p:cNvSpPr/>
            <p:nvPr/>
          </p:nvSpPr>
          <p:spPr>
            <a:xfrm>
              <a:off x="11580312" y="3949977"/>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12AEB4B-0BD5-1A2D-3D89-48E75FB846CE}"/>
                </a:ext>
              </a:extLst>
            </p:cNvPr>
            <p:cNvSpPr/>
            <p:nvPr/>
          </p:nvSpPr>
          <p:spPr>
            <a:xfrm>
              <a:off x="8547344" y="3772636"/>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CC1B6EA8-968E-83A4-C05D-9AE8B3499F74}"/>
                </a:ext>
              </a:extLst>
            </p:cNvPr>
            <p:cNvCxnSpPr>
              <a:cxnSpLocks/>
              <a:stCxn id="51" idx="1"/>
              <a:endCxn id="36" idx="5"/>
            </p:cNvCxnSpPr>
            <p:nvPr/>
          </p:nvCxnSpPr>
          <p:spPr>
            <a:xfrm flipH="1" flipV="1">
              <a:off x="7470491" y="2595569"/>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810CBE1-FF12-ACEA-C7CF-2569017B33AF}"/>
                </a:ext>
              </a:extLst>
            </p:cNvPr>
            <p:cNvCxnSpPr>
              <a:cxnSpLocks/>
              <a:stCxn id="55" idx="1"/>
              <a:endCxn id="40" idx="5"/>
            </p:cNvCxnSpPr>
            <p:nvPr/>
          </p:nvCxnSpPr>
          <p:spPr>
            <a:xfrm flipH="1" flipV="1">
              <a:off x="8578020" y="2639128"/>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FBCC519-1BEE-43AB-A2F2-079BB807FBDC}"/>
                </a:ext>
              </a:extLst>
            </p:cNvPr>
            <p:cNvCxnSpPr>
              <a:cxnSpLocks/>
              <a:stCxn id="52" idx="1"/>
              <a:endCxn id="37" idx="5"/>
            </p:cNvCxnSpPr>
            <p:nvPr/>
          </p:nvCxnSpPr>
          <p:spPr>
            <a:xfrm flipH="1" flipV="1">
              <a:off x="8097170" y="2945648"/>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693A2B9-BE88-F906-CAA7-51C8ED7E6489}"/>
                </a:ext>
              </a:extLst>
            </p:cNvPr>
            <p:cNvCxnSpPr>
              <a:cxnSpLocks/>
              <a:stCxn id="53" idx="1"/>
              <a:endCxn id="38" idx="5"/>
            </p:cNvCxnSpPr>
            <p:nvPr/>
          </p:nvCxnSpPr>
          <p:spPr>
            <a:xfrm flipH="1" flipV="1">
              <a:off x="7863315" y="3463534"/>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DA3402F-27F6-8CA1-4468-3A45C86B7B3F}"/>
                </a:ext>
              </a:extLst>
            </p:cNvPr>
            <p:cNvCxnSpPr>
              <a:cxnSpLocks/>
              <a:stCxn id="54" idx="1"/>
              <a:endCxn id="56" idx="5"/>
            </p:cNvCxnSpPr>
            <p:nvPr/>
          </p:nvCxnSpPr>
          <p:spPr>
            <a:xfrm flipH="1" flipV="1">
              <a:off x="8702097" y="3927389"/>
              <a:ext cx="2982276" cy="1298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75A3C29-45E1-B85F-70E5-EABB9862AE5B}"/>
                </a:ext>
              </a:extLst>
            </p:cNvPr>
            <p:cNvCxnSpPr>
              <a:cxnSpLocks/>
              <a:stCxn id="63" idx="0"/>
            </p:cNvCxnSpPr>
            <p:nvPr/>
          </p:nvCxnSpPr>
          <p:spPr>
            <a:xfrm flipV="1">
              <a:off x="8464654" y="3976528"/>
              <a:ext cx="138295" cy="9701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9B81D16-569C-19D2-7804-2BB7767941F8}"/>
                </a:ext>
              </a:extLst>
            </p:cNvPr>
            <p:cNvSpPr txBox="1"/>
            <p:nvPr/>
          </p:nvSpPr>
          <p:spPr>
            <a:xfrm>
              <a:off x="7551571" y="4946654"/>
              <a:ext cx="1826165" cy="646331"/>
            </a:xfrm>
            <a:prstGeom prst="rect">
              <a:avLst/>
            </a:prstGeom>
            <a:noFill/>
          </p:spPr>
          <p:txBody>
            <a:bodyPr wrap="square" rtlCol="0">
              <a:spAutoFit/>
            </a:bodyPr>
            <a:lstStyle/>
            <a:p>
              <a:pPr algn="ctr"/>
              <a:r>
                <a:rPr lang="en-US" dirty="0"/>
                <a:t>Failed correspondence</a:t>
              </a:r>
            </a:p>
          </p:txBody>
        </p:sp>
        <p:sp>
          <p:nvSpPr>
            <p:cNvPr id="64" name="TextBox 63">
              <a:extLst>
                <a:ext uri="{FF2B5EF4-FFF2-40B4-BE49-F238E27FC236}">
                  <a16:creationId xmlns:a16="http://schemas.microsoft.com/office/drawing/2014/main" id="{D43AAA41-7BDA-21E8-C838-90483D1FE2DF}"/>
                </a:ext>
              </a:extLst>
            </p:cNvPr>
            <p:cNvSpPr txBox="1"/>
            <p:nvPr/>
          </p:nvSpPr>
          <p:spPr>
            <a:xfrm>
              <a:off x="7087138" y="1791813"/>
              <a:ext cx="1957542" cy="369332"/>
            </a:xfrm>
            <a:prstGeom prst="rect">
              <a:avLst/>
            </a:prstGeom>
            <a:noFill/>
          </p:spPr>
          <p:txBody>
            <a:bodyPr wrap="square" rtlCol="0">
              <a:spAutoFit/>
            </a:bodyPr>
            <a:lstStyle/>
            <a:p>
              <a:pPr algn="ctr"/>
              <a:r>
                <a:rPr lang="en-US" dirty="0"/>
                <a:t>Alignment</a:t>
              </a:r>
            </a:p>
          </p:txBody>
        </p:sp>
      </p:grpSp>
    </p:spTree>
    <p:extLst>
      <p:ext uri="{BB962C8B-B14F-4D97-AF65-F5344CB8AC3E}">
        <p14:creationId xmlns:p14="http://schemas.microsoft.com/office/powerpoint/2010/main" val="2778838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solidFill>
                  <a:prstClr val="black"/>
                </a:solidFill>
              </a:rPr>
              <a:pPr/>
              <a:t>15</a:t>
            </a:fld>
            <a:endParaRPr lang="en-US" dirty="0">
              <a:solidFill>
                <a:prstClr val="black"/>
              </a:solidFill>
            </a:endParaRPr>
          </a:p>
        </p:txBody>
      </p:sp>
      <p:sp>
        <p:nvSpPr>
          <p:cNvPr id="26" name="Title 1"/>
          <p:cNvSpPr txBox="1">
            <a:spLocks/>
          </p:cNvSpPr>
          <p:nvPr/>
        </p:nvSpPr>
        <p:spPr>
          <a:xfrm>
            <a:off x="685801" y="15240"/>
            <a:ext cx="10916391"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mSelectivity</a:t>
            </a:r>
          </a:p>
        </p:txBody>
      </p:sp>
      <p:pic>
        <p:nvPicPr>
          <p:cNvPr id="1026" name="Picture 2" descr="ig.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2049" y="1171687"/>
            <a:ext cx="5763893" cy="4964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575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01E5734C-C852-B6D3-EF50-E359CF57CBA1}"/>
              </a:ext>
            </a:extLst>
          </p:cNvPr>
          <p:cNvGrpSpPr/>
          <p:nvPr/>
        </p:nvGrpSpPr>
        <p:grpSpPr>
          <a:xfrm>
            <a:off x="3390547" y="3599059"/>
            <a:ext cx="3009174" cy="2605742"/>
            <a:chOff x="5397563" y="2828309"/>
            <a:chExt cx="3009174" cy="2605742"/>
          </a:xfrm>
        </p:grpSpPr>
        <p:grpSp>
          <p:nvGrpSpPr>
            <p:cNvPr id="3" name="Group 2">
              <a:extLst>
                <a:ext uri="{FF2B5EF4-FFF2-40B4-BE49-F238E27FC236}">
                  <a16:creationId xmlns:a16="http://schemas.microsoft.com/office/drawing/2014/main" id="{E3682F85-A737-5B28-DA71-2F6AFB1E3F35}"/>
                </a:ext>
              </a:extLst>
            </p:cNvPr>
            <p:cNvGrpSpPr/>
            <p:nvPr/>
          </p:nvGrpSpPr>
          <p:grpSpPr>
            <a:xfrm>
              <a:off x="5397563" y="2828309"/>
              <a:ext cx="3009174" cy="1201381"/>
              <a:chOff x="160882" y="2255266"/>
              <a:chExt cx="3009174" cy="1201381"/>
            </a:xfrm>
          </p:grpSpPr>
          <p:pic>
            <p:nvPicPr>
              <p:cNvPr id="4" name="Picture 3">
                <a:extLst>
                  <a:ext uri="{FF2B5EF4-FFF2-40B4-BE49-F238E27FC236}">
                    <a16:creationId xmlns:a16="http://schemas.microsoft.com/office/drawing/2014/main" id="{D7264BFD-2AF5-9D94-F5F8-7021B81FDCCD}"/>
                  </a:ext>
                </a:extLst>
              </p:cNvPr>
              <p:cNvPicPr>
                <a:picLocks noChangeAspect="1"/>
              </p:cNvPicPr>
              <p:nvPr/>
            </p:nvPicPr>
            <p:blipFill>
              <a:blip r:embed="rId2"/>
              <a:stretch>
                <a:fillRect/>
              </a:stretch>
            </p:blipFill>
            <p:spPr>
              <a:xfrm>
                <a:off x="160882" y="2255266"/>
                <a:ext cx="3009174" cy="1201381"/>
              </a:xfrm>
              <a:prstGeom prst="rect">
                <a:avLst/>
              </a:prstGeom>
            </p:spPr>
          </p:pic>
          <p:sp>
            <p:nvSpPr>
              <p:cNvPr id="5" name="Rectangle 4">
                <a:extLst>
                  <a:ext uri="{FF2B5EF4-FFF2-40B4-BE49-F238E27FC236}">
                    <a16:creationId xmlns:a16="http://schemas.microsoft.com/office/drawing/2014/main" id="{0B795EEE-8811-7DFF-747C-62D1408B8D9D}"/>
                  </a:ext>
                </a:extLst>
              </p:cNvPr>
              <p:cNvSpPr/>
              <p:nvPr/>
            </p:nvSpPr>
            <p:spPr>
              <a:xfrm>
                <a:off x="1159128" y="2417308"/>
                <a:ext cx="1112805"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rPr>
                  <a:t>cSelectivity</a:t>
                </a:r>
                <a:r>
                  <a:rPr kumimoji="0" lang="en-US" sz="1200" b="0" i="0" u="none" strike="noStrike" kern="0" cap="none" spc="0" normalizeH="0" baseline="0" noProof="0" dirty="0">
                    <a:ln>
                      <a:noFill/>
                    </a:ln>
                    <a:solidFill>
                      <a:prstClr val="black"/>
                    </a:solidFill>
                    <a:effectLst/>
                    <a:uLnTx/>
                    <a:uFillTx/>
                  </a:rPr>
                  <a:t> = 1</a:t>
                </a:r>
              </a:p>
            </p:txBody>
          </p:sp>
          <p:cxnSp>
            <p:nvCxnSpPr>
              <p:cNvPr id="6" name="Straight Connector 5">
                <a:extLst>
                  <a:ext uri="{FF2B5EF4-FFF2-40B4-BE49-F238E27FC236}">
                    <a16:creationId xmlns:a16="http://schemas.microsoft.com/office/drawing/2014/main" id="{D483EB7D-D971-F058-255A-96C6AB6314C4}"/>
                  </a:ext>
                </a:extLst>
              </p:cNvPr>
              <p:cNvCxnSpPr/>
              <p:nvPr/>
            </p:nvCxnSpPr>
            <p:spPr>
              <a:xfrm>
                <a:off x="198807" y="2911068"/>
                <a:ext cx="2926080" cy="0"/>
              </a:xfrm>
              <a:prstGeom prst="line">
                <a:avLst/>
              </a:prstGeom>
              <a:noFill/>
              <a:ln w="9525" cap="rnd" cmpd="sng" algn="ctr">
                <a:solidFill>
                  <a:srgbClr val="FF0000"/>
                </a:solidFill>
                <a:prstDash val="solid"/>
              </a:ln>
              <a:effectLst/>
            </p:spPr>
          </p:cxnSp>
          <p:cxnSp>
            <p:nvCxnSpPr>
              <p:cNvPr id="7" name="Straight Connector 6">
                <a:extLst>
                  <a:ext uri="{FF2B5EF4-FFF2-40B4-BE49-F238E27FC236}">
                    <a16:creationId xmlns:a16="http://schemas.microsoft.com/office/drawing/2014/main" id="{FE9E02E4-1163-98C1-6BED-DF84A3535E4F}"/>
                  </a:ext>
                </a:extLst>
              </p:cNvPr>
              <p:cNvCxnSpPr/>
              <p:nvPr/>
            </p:nvCxnSpPr>
            <p:spPr>
              <a:xfrm>
                <a:off x="198807" y="3334835"/>
                <a:ext cx="2926080" cy="0"/>
              </a:xfrm>
              <a:prstGeom prst="line">
                <a:avLst/>
              </a:prstGeom>
              <a:noFill/>
              <a:ln w="9525" cap="rnd" cmpd="sng" algn="ctr">
                <a:solidFill>
                  <a:srgbClr val="FF0000"/>
                </a:solidFill>
                <a:prstDash val="solid"/>
              </a:ln>
              <a:effectLst/>
            </p:spPr>
          </p:cxnSp>
          <p:sp>
            <p:nvSpPr>
              <p:cNvPr id="8" name="Rectangle 7">
                <a:extLst>
                  <a:ext uri="{FF2B5EF4-FFF2-40B4-BE49-F238E27FC236}">
                    <a16:creationId xmlns:a16="http://schemas.microsoft.com/office/drawing/2014/main" id="{E91DA209-E1DB-378B-D27F-B68B6F1662DD}"/>
                  </a:ext>
                </a:extLst>
              </p:cNvPr>
              <p:cNvSpPr/>
              <p:nvPr/>
            </p:nvSpPr>
            <p:spPr>
              <a:xfrm>
                <a:off x="1726872" y="3032132"/>
                <a:ext cx="1112805"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rPr>
                  <a:t>cSelectivity</a:t>
                </a:r>
                <a:r>
                  <a:rPr kumimoji="0" lang="en-US" sz="1200" b="0" i="0" u="none" strike="noStrike" kern="0" cap="none" spc="0" normalizeH="0" baseline="0" noProof="0" dirty="0">
                    <a:ln>
                      <a:noFill/>
                    </a:ln>
                    <a:solidFill>
                      <a:prstClr val="black"/>
                    </a:solidFill>
                    <a:effectLst/>
                    <a:uLnTx/>
                    <a:uFillTx/>
                  </a:rPr>
                  <a:t> = 1</a:t>
                </a:r>
              </a:p>
            </p:txBody>
          </p:sp>
        </p:grpSp>
        <p:grpSp>
          <p:nvGrpSpPr>
            <p:cNvPr id="9" name="Group 8">
              <a:extLst>
                <a:ext uri="{FF2B5EF4-FFF2-40B4-BE49-F238E27FC236}">
                  <a16:creationId xmlns:a16="http://schemas.microsoft.com/office/drawing/2014/main" id="{1A944425-0622-AB28-4277-D434970DA8C7}"/>
                </a:ext>
              </a:extLst>
            </p:cNvPr>
            <p:cNvGrpSpPr/>
            <p:nvPr/>
          </p:nvGrpSpPr>
          <p:grpSpPr>
            <a:xfrm>
              <a:off x="5397564" y="4246436"/>
              <a:ext cx="3009173" cy="1187615"/>
              <a:chOff x="160883" y="3600774"/>
              <a:chExt cx="3009173" cy="1187615"/>
            </a:xfrm>
          </p:grpSpPr>
          <p:pic>
            <p:nvPicPr>
              <p:cNvPr id="10" name="Picture 9">
                <a:extLst>
                  <a:ext uri="{FF2B5EF4-FFF2-40B4-BE49-F238E27FC236}">
                    <a16:creationId xmlns:a16="http://schemas.microsoft.com/office/drawing/2014/main" id="{EEAC6645-BB92-9919-13E9-1BB02D53F117}"/>
                  </a:ext>
                </a:extLst>
              </p:cNvPr>
              <p:cNvPicPr>
                <a:picLocks noChangeAspect="1"/>
              </p:cNvPicPr>
              <p:nvPr/>
            </p:nvPicPr>
            <p:blipFill>
              <a:blip r:embed="rId3"/>
              <a:stretch>
                <a:fillRect/>
              </a:stretch>
            </p:blipFill>
            <p:spPr>
              <a:xfrm>
                <a:off x="160883" y="3600774"/>
                <a:ext cx="3009173" cy="925285"/>
              </a:xfrm>
              <a:prstGeom prst="rect">
                <a:avLst/>
              </a:prstGeom>
            </p:spPr>
          </p:pic>
          <p:sp>
            <p:nvSpPr>
              <p:cNvPr id="11" name="Rectangle 10">
                <a:extLst>
                  <a:ext uri="{FF2B5EF4-FFF2-40B4-BE49-F238E27FC236}">
                    <a16:creationId xmlns:a16="http://schemas.microsoft.com/office/drawing/2014/main" id="{D5DF7BE1-7C80-AB67-52F9-9F8743B8EB3F}"/>
                  </a:ext>
                </a:extLst>
              </p:cNvPr>
              <p:cNvSpPr/>
              <p:nvPr/>
            </p:nvSpPr>
            <p:spPr>
              <a:xfrm>
                <a:off x="1162318" y="4511390"/>
                <a:ext cx="946093" cy="276999"/>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Elution time</a:t>
                </a:r>
              </a:p>
            </p:txBody>
          </p:sp>
          <p:cxnSp>
            <p:nvCxnSpPr>
              <p:cNvPr id="12" name="Straight Connector 11">
                <a:extLst>
                  <a:ext uri="{FF2B5EF4-FFF2-40B4-BE49-F238E27FC236}">
                    <a16:creationId xmlns:a16="http://schemas.microsoft.com/office/drawing/2014/main" id="{A3DD2919-55F9-D3B8-F6F3-B69C90B6D364}"/>
                  </a:ext>
                </a:extLst>
              </p:cNvPr>
              <p:cNvCxnSpPr/>
              <p:nvPr/>
            </p:nvCxnSpPr>
            <p:spPr>
              <a:xfrm>
                <a:off x="198807" y="4126520"/>
                <a:ext cx="2926080" cy="0"/>
              </a:xfrm>
              <a:prstGeom prst="line">
                <a:avLst/>
              </a:prstGeom>
              <a:noFill/>
              <a:ln w="9525" cap="rnd" cmpd="sng" algn="ctr">
                <a:solidFill>
                  <a:srgbClr val="FF0000"/>
                </a:solidFill>
                <a:prstDash val="solid"/>
              </a:ln>
              <a:effectLst/>
            </p:spPr>
          </p:cxnSp>
          <p:cxnSp>
            <p:nvCxnSpPr>
              <p:cNvPr id="13" name="Straight Connector 12">
                <a:extLst>
                  <a:ext uri="{FF2B5EF4-FFF2-40B4-BE49-F238E27FC236}">
                    <a16:creationId xmlns:a16="http://schemas.microsoft.com/office/drawing/2014/main" id="{E652658A-B286-F90A-1B8B-EB6FD30A89C1}"/>
                  </a:ext>
                </a:extLst>
              </p:cNvPr>
              <p:cNvCxnSpPr/>
              <p:nvPr/>
            </p:nvCxnSpPr>
            <p:spPr>
              <a:xfrm>
                <a:off x="198807" y="4379207"/>
                <a:ext cx="2926080" cy="0"/>
              </a:xfrm>
              <a:prstGeom prst="line">
                <a:avLst/>
              </a:prstGeom>
              <a:noFill/>
              <a:ln w="9525" cap="rnd" cmpd="sng" algn="ctr">
                <a:solidFill>
                  <a:srgbClr val="FF0000"/>
                </a:solidFill>
                <a:prstDash val="solid"/>
              </a:ln>
              <a:effectLst/>
            </p:spPr>
          </p:cxnSp>
          <p:sp>
            <p:nvSpPr>
              <p:cNvPr id="14" name="Rectangle 13">
                <a:extLst>
                  <a:ext uri="{FF2B5EF4-FFF2-40B4-BE49-F238E27FC236}">
                    <a16:creationId xmlns:a16="http://schemas.microsoft.com/office/drawing/2014/main" id="{7B6686BB-8C16-1FED-FA4B-027B8B439C9A}"/>
                  </a:ext>
                </a:extLst>
              </p:cNvPr>
              <p:cNvSpPr/>
              <p:nvPr/>
            </p:nvSpPr>
            <p:spPr>
              <a:xfrm>
                <a:off x="690876" y="3640269"/>
                <a:ext cx="1308371"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rPr>
                  <a:t>cSelectivity</a:t>
                </a:r>
                <a:r>
                  <a:rPr kumimoji="0" lang="en-US" sz="1200" b="0" i="0" u="none" strike="noStrike" kern="0" cap="none" spc="0" normalizeH="0" baseline="0" noProof="0" dirty="0">
                    <a:ln>
                      <a:noFill/>
                    </a:ln>
                    <a:solidFill>
                      <a:prstClr val="black"/>
                    </a:solidFill>
                    <a:effectLst/>
                    <a:uLnTx/>
                    <a:uFillTx/>
                  </a:rPr>
                  <a:t> = 0.67</a:t>
                </a:r>
              </a:p>
            </p:txBody>
          </p:sp>
          <p:sp>
            <p:nvSpPr>
              <p:cNvPr id="15" name="Rectangle 14">
                <a:extLst>
                  <a:ext uri="{FF2B5EF4-FFF2-40B4-BE49-F238E27FC236}">
                    <a16:creationId xmlns:a16="http://schemas.microsoft.com/office/drawing/2014/main" id="{A3547F10-2CF4-D2F6-AAEC-8CBEF8939C8B}"/>
                  </a:ext>
                </a:extLst>
              </p:cNvPr>
              <p:cNvSpPr/>
              <p:nvPr/>
            </p:nvSpPr>
            <p:spPr>
              <a:xfrm>
                <a:off x="2504471" y="4102208"/>
                <a:ext cx="458780"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0.53</a:t>
                </a:r>
              </a:p>
            </p:txBody>
          </p:sp>
        </p:grpSp>
      </p:grpSp>
      <p:grpSp>
        <p:nvGrpSpPr>
          <p:cNvPr id="26" name="Group 25">
            <a:extLst>
              <a:ext uri="{FF2B5EF4-FFF2-40B4-BE49-F238E27FC236}">
                <a16:creationId xmlns:a16="http://schemas.microsoft.com/office/drawing/2014/main" id="{08798CE4-2C1C-4ADB-B652-6AD5D04650F3}"/>
              </a:ext>
            </a:extLst>
          </p:cNvPr>
          <p:cNvGrpSpPr/>
          <p:nvPr/>
        </p:nvGrpSpPr>
        <p:grpSpPr>
          <a:xfrm>
            <a:off x="8524930" y="3787199"/>
            <a:ext cx="2484255" cy="1918684"/>
            <a:chOff x="2620854" y="3157445"/>
            <a:chExt cx="2484255" cy="1918684"/>
          </a:xfrm>
        </p:grpSpPr>
        <p:grpSp>
          <p:nvGrpSpPr>
            <p:cNvPr id="17" name="Group 16">
              <a:extLst>
                <a:ext uri="{FF2B5EF4-FFF2-40B4-BE49-F238E27FC236}">
                  <a16:creationId xmlns:a16="http://schemas.microsoft.com/office/drawing/2014/main" id="{FA39BF6F-D397-803A-CCBF-852BA167F94A}"/>
                </a:ext>
              </a:extLst>
            </p:cNvPr>
            <p:cNvGrpSpPr/>
            <p:nvPr/>
          </p:nvGrpSpPr>
          <p:grpSpPr>
            <a:xfrm>
              <a:off x="2620854" y="3442448"/>
              <a:ext cx="2484255" cy="1633681"/>
              <a:chOff x="552301" y="585380"/>
              <a:chExt cx="2484255" cy="1633681"/>
            </a:xfrm>
          </p:grpSpPr>
          <p:pic>
            <p:nvPicPr>
              <p:cNvPr id="18" name="Picture 17" descr="Chart&#10;&#10;Description automatically generated">
                <a:extLst>
                  <a:ext uri="{FF2B5EF4-FFF2-40B4-BE49-F238E27FC236}">
                    <a16:creationId xmlns:a16="http://schemas.microsoft.com/office/drawing/2014/main" id="{201EA88E-B755-21CE-6467-3AB4EDE1D8A0}"/>
                  </a:ext>
                </a:extLst>
              </p:cNvPr>
              <p:cNvPicPr>
                <a:picLocks noChangeAspect="1"/>
              </p:cNvPicPr>
              <p:nvPr/>
            </p:nvPicPr>
            <p:blipFill>
              <a:blip r:embed="rId4"/>
              <a:stretch>
                <a:fillRect/>
              </a:stretch>
            </p:blipFill>
            <p:spPr>
              <a:xfrm>
                <a:off x="552301" y="585380"/>
                <a:ext cx="2484255" cy="1373593"/>
              </a:xfrm>
              <a:prstGeom prst="rect">
                <a:avLst/>
              </a:prstGeom>
            </p:spPr>
          </p:pic>
          <p:sp>
            <p:nvSpPr>
              <p:cNvPr id="19" name="Rectangle 18">
                <a:extLst>
                  <a:ext uri="{FF2B5EF4-FFF2-40B4-BE49-F238E27FC236}">
                    <a16:creationId xmlns:a16="http://schemas.microsoft.com/office/drawing/2014/main" id="{67A5B235-DCF4-8CEA-41A4-5CCC6DF13CB5}"/>
                  </a:ext>
                </a:extLst>
              </p:cNvPr>
              <p:cNvSpPr/>
              <p:nvPr/>
            </p:nvSpPr>
            <p:spPr>
              <a:xfrm>
                <a:off x="1321381" y="1942062"/>
                <a:ext cx="946093" cy="276999"/>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Elution time</a:t>
                </a:r>
              </a:p>
            </p:txBody>
          </p:sp>
          <p:sp>
            <p:nvSpPr>
              <p:cNvPr id="20" name="Left Brace 19">
                <a:extLst>
                  <a:ext uri="{FF2B5EF4-FFF2-40B4-BE49-F238E27FC236}">
                    <a16:creationId xmlns:a16="http://schemas.microsoft.com/office/drawing/2014/main" id="{373AE31D-221E-1510-D1DA-F9444B23585F}"/>
                  </a:ext>
                </a:extLst>
              </p:cNvPr>
              <p:cNvSpPr/>
              <p:nvPr/>
            </p:nvSpPr>
            <p:spPr>
              <a:xfrm rot="5400000">
                <a:off x="995522" y="1189952"/>
                <a:ext cx="277001" cy="886260"/>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a:extLst>
                  <a:ext uri="{FF2B5EF4-FFF2-40B4-BE49-F238E27FC236}">
                    <a16:creationId xmlns:a16="http://schemas.microsoft.com/office/drawing/2014/main" id="{09F01CF9-A561-12CB-448D-B7BBE9A0DAA3}"/>
                  </a:ext>
                </a:extLst>
              </p:cNvPr>
              <p:cNvSpPr/>
              <p:nvPr/>
            </p:nvSpPr>
            <p:spPr>
              <a:xfrm rot="5400000">
                <a:off x="2290677" y="1186904"/>
                <a:ext cx="277001" cy="886260"/>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4ECBE463-F3D1-1BCE-C440-A2F4EB6BB0A1}"/>
                  </a:ext>
                </a:extLst>
              </p:cNvPr>
              <p:cNvSpPr/>
              <p:nvPr/>
            </p:nvSpPr>
            <p:spPr>
              <a:xfrm>
                <a:off x="865477" y="1259716"/>
                <a:ext cx="519694"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noise</a:t>
                </a:r>
              </a:p>
            </p:txBody>
          </p:sp>
          <p:sp>
            <p:nvSpPr>
              <p:cNvPr id="23" name="Rectangle 22">
                <a:extLst>
                  <a:ext uri="{FF2B5EF4-FFF2-40B4-BE49-F238E27FC236}">
                    <a16:creationId xmlns:a16="http://schemas.microsoft.com/office/drawing/2014/main" id="{93EC8797-0061-4243-AB2E-305857A1B982}"/>
                  </a:ext>
                </a:extLst>
              </p:cNvPr>
              <p:cNvSpPr/>
              <p:nvPr/>
            </p:nvSpPr>
            <p:spPr>
              <a:xfrm>
                <a:off x="2164248" y="1259717"/>
                <a:ext cx="519694"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noise</a:t>
                </a:r>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29AD2B6-A96D-6D17-4DF7-696173DE15B2}"/>
                    </a:ext>
                  </a:extLst>
                </p:cNvPr>
                <p:cNvSpPr txBox="1"/>
                <p:nvPr/>
              </p:nvSpPr>
              <p:spPr>
                <a:xfrm>
                  <a:off x="2704251" y="3157445"/>
                  <a:ext cx="986680" cy="3506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𝑆𝑁𝑅</m:t>
                        </m:r>
                        <m:r>
                          <a:rPr lang="en-US" sz="120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h𝑒𝑖𝑔h𝑡</m:t>
                            </m:r>
                          </m:num>
                          <m:den>
                            <m:r>
                              <a:rPr lang="en-US" sz="1200" b="0" i="1" smtClean="0">
                                <a:latin typeface="Cambria Math" panose="02040503050406030204" pitchFamily="18" charset="0"/>
                              </a:rPr>
                              <m:t>𝑛𝑜𝑖𝑠𝑒</m:t>
                            </m:r>
                          </m:den>
                        </m:f>
                      </m:oMath>
                    </m:oMathPara>
                  </a14:m>
                  <a:endParaRPr lang="en-US" sz="1200" dirty="0"/>
                </a:p>
              </p:txBody>
            </p:sp>
          </mc:Choice>
          <mc:Fallback xmlns="">
            <p:sp>
              <p:nvSpPr>
                <p:cNvPr id="24" name="TextBox 23">
                  <a:extLst>
                    <a:ext uri="{FF2B5EF4-FFF2-40B4-BE49-F238E27FC236}">
                      <a16:creationId xmlns:a16="http://schemas.microsoft.com/office/drawing/2014/main" id="{629AD2B6-A96D-6D17-4DF7-696173DE15B2}"/>
                    </a:ext>
                  </a:extLst>
                </p:cNvPr>
                <p:cNvSpPr txBox="1">
                  <a:spLocks noRot="1" noChangeAspect="1" noMove="1" noResize="1" noEditPoints="1" noAdjustHandles="1" noChangeArrowheads="1" noChangeShapeType="1" noTextEdit="1"/>
                </p:cNvSpPr>
                <p:nvPr/>
              </p:nvSpPr>
              <p:spPr>
                <a:xfrm>
                  <a:off x="2704251" y="3157445"/>
                  <a:ext cx="986680" cy="350673"/>
                </a:xfrm>
                <a:prstGeom prst="rect">
                  <a:avLst/>
                </a:prstGeom>
                <a:blipFill>
                  <a:blip r:embed="rId5"/>
                  <a:stretch>
                    <a:fillRect l="-2532" t="-3571" r="-5063" b="-14286"/>
                  </a:stretch>
                </a:blipFill>
              </p:spPr>
              <p:txBody>
                <a:bodyPr/>
                <a:lstStyle/>
                <a:p>
                  <a:r>
                    <a:rPr lang="en-US">
                      <a:noFill/>
                    </a:rPr>
                    <a:t> </a:t>
                  </a:r>
                </a:p>
              </p:txBody>
            </p:sp>
          </mc:Fallback>
        </mc:AlternateContent>
      </p:grpSp>
      <p:pic>
        <p:nvPicPr>
          <p:cNvPr id="25" name="Picture 24" descr="Graphical user interface, application&#10;&#10;Description automatically generated">
            <a:extLst>
              <a:ext uri="{FF2B5EF4-FFF2-40B4-BE49-F238E27FC236}">
                <a16:creationId xmlns:a16="http://schemas.microsoft.com/office/drawing/2014/main" id="{BA72DF08-8C2D-1A14-12FA-17445E027061}"/>
              </a:ext>
            </a:extLst>
          </p:cNvPr>
          <p:cNvPicPr>
            <a:picLocks noChangeAspect="1"/>
          </p:cNvPicPr>
          <p:nvPr/>
        </p:nvPicPr>
        <p:blipFill>
          <a:blip r:embed="rId6"/>
          <a:stretch>
            <a:fillRect/>
          </a:stretch>
        </p:blipFill>
        <p:spPr>
          <a:xfrm>
            <a:off x="686028" y="1363422"/>
            <a:ext cx="10819944" cy="1515097"/>
          </a:xfrm>
          <a:prstGeom prst="rect">
            <a:avLst/>
          </a:prstGeom>
        </p:spPr>
      </p:pic>
      <p:sp>
        <p:nvSpPr>
          <p:cNvPr id="28" name="Google Shape;697;p15">
            <a:extLst>
              <a:ext uri="{FF2B5EF4-FFF2-40B4-BE49-F238E27FC236}">
                <a16:creationId xmlns:a16="http://schemas.microsoft.com/office/drawing/2014/main" id="{9657C831-16C0-AC01-EE6C-9A99574A229F}"/>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Other QC metrics in Asari</a:t>
            </a:r>
            <a:endParaRPr lang="en-US" sz="3200" b="0" dirty="0">
              <a:solidFill>
                <a:srgbClr val="0070C0"/>
              </a:solidFill>
              <a:effectLst/>
              <a:latin typeface="Arial" panose="020B0604020202020204" pitchFamily="34" charset="0"/>
              <a:ea typeface="Times New Roman" panose="02020603050405020304" pitchFamily="18" charset="0"/>
            </a:endParaRPr>
          </a:p>
        </p:txBody>
      </p:sp>
      <p:cxnSp>
        <p:nvCxnSpPr>
          <p:cNvPr id="30" name="Straight Arrow Connector 29">
            <a:extLst>
              <a:ext uri="{FF2B5EF4-FFF2-40B4-BE49-F238E27FC236}">
                <a16:creationId xmlns:a16="http://schemas.microsoft.com/office/drawing/2014/main" id="{89DA4905-9954-9D00-89D3-5F44BA86D087}"/>
              </a:ext>
            </a:extLst>
          </p:cNvPr>
          <p:cNvCxnSpPr>
            <a:cxnSpLocks/>
          </p:cNvCxnSpPr>
          <p:nvPr/>
        </p:nvCxnSpPr>
        <p:spPr>
          <a:xfrm>
            <a:off x="8799539" y="2900416"/>
            <a:ext cx="463389" cy="716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4167EEF-F977-A3F1-11E5-8A2D7A209BA3}"/>
              </a:ext>
            </a:extLst>
          </p:cNvPr>
          <p:cNvCxnSpPr>
            <a:cxnSpLocks/>
          </p:cNvCxnSpPr>
          <p:nvPr/>
        </p:nvCxnSpPr>
        <p:spPr>
          <a:xfrm flipH="1">
            <a:off x="6096000" y="2909022"/>
            <a:ext cx="919410" cy="781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60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588E9AB4-C754-83DB-707C-BB91D70823A1}"/>
              </a:ext>
            </a:extLst>
          </p:cNvPr>
          <p:cNvPicPr>
            <a:picLocks noChangeAspect="1"/>
          </p:cNvPicPr>
          <p:nvPr/>
        </p:nvPicPr>
        <p:blipFill rotWithShape="1">
          <a:blip r:embed="rId2"/>
          <a:srcRect l="36491" t="9982" r="4789"/>
          <a:stretch/>
        </p:blipFill>
        <p:spPr>
          <a:xfrm>
            <a:off x="3777295" y="1535059"/>
            <a:ext cx="5138750" cy="4024869"/>
          </a:xfrm>
          <a:prstGeom prst="rect">
            <a:avLst/>
          </a:prstGeom>
        </p:spPr>
      </p:pic>
      <p:sp>
        <p:nvSpPr>
          <p:cNvPr id="36" name="TextBox 35">
            <a:extLst>
              <a:ext uri="{FF2B5EF4-FFF2-40B4-BE49-F238E27FC236}">
                <a16:creationId xmlns:a16="http://schemas.microsoft.com/office/drawing/2014/main" id="{96720FAA-9034-0CF0-C67D-2ECB2EF0D677}"/>
              </a:ext>
            </a:extLst>
          </p:cNvPr>
          <p:cNvSpPr txBox="1"/>
          <p:nvPr/>
        </p:nvSpPr>
        <p:spPr>
          <a:xfrm rot="16200000">
            <a:off x="1700822" y="3465045"/>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Goodness of Peak Shape</a:t>
            </a:r>
          </a:p>
        </p:txBody>
      </p:sp>
      <p:sp>
        <p:nvSpPr>
          <p:cNvPr id="37" name="TextBox 36">
            <a:extLst>
              <a:ext uri="{FF2B5EF4-FFF2-40B4-BE49-F238E27FC236}">
                <a16:creationId xmlns:a16="http://schemas.microsoft.com/office/drawing/2014/main" id="{0EA75F31-F902-30E9-5A89-76283157B831}"/>
              </a:ext>
            </a:extLst>
          </p:cNvPr>
          <p:cNvSpPr txBox="1"/>
          <p:nvPr/>
        </p:nvSpPr>
        <p:spPr>
          <a:xfrm>
            <a:off x="4553224" y="1205796"/>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Log Peak Height</a:t>
            </a:r>
          </a:p>
        </p:txBody>
      </p:sp>
      <p:sp>
        <p:nvSpPr>
          <p:cNvPr id="38" name="TextBox 37">
            <a:extLst>
              <a:ext uri="{FF2B5EF4-FFF2-40B4-BE49-F238E27FC236}">
                <a16:creationId xmlns:a16="http://schemas.microsoft.com/office/drawing/2014/main" id="{D742723F-D8EE-729E-BA4A-A0C90E4CF369}"/>
              </a:ext>
            </a:extLst>
          </p:cNvPr>
          <p:cNvSpPr txBox="1"/>
          <p:nvPr/>
        </p:nvSpPr>
        <p:spPr>
          <a:xfrm>
            <a:off x="3418174" y="5698290"/>
            <a:ext cx="6238568" cy="748795"/>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Many features but many are low quality.</a:t>
            </a:r>
          </a:p>
          <a:p>
            <a:pPr algn="ctr"/>
            <a:r>
              <a:rPr lang="en-US" sz="2133" dirty="0">
                <a:latin typeface="Lato" panose="020F0502020204030203" pitchFamily="34" charset="0"/>
                <a:ea typeface="Lato" panose="020F0502020204030203" pitchFamily="34" charset="0"/>
                <a:cs typeface="Lato" panose="020F0502020204030203" pitchFamily="34" charset="0"/>
              </a:rPr>
              <a:t>Similar numbers of high-quality features.</a:t>
            </a:r>
          </a:p>
        </p:txBody>
      </p:sp>
      <p:sp>
        <p:nvSpPr>
          <p:cNvPr id="2" name="Google Shape;697;p15">
            <a:extLst>
              <a:ext uri="{FF2B5EF4-FFF2-40B4-BE49-F238E27FC236}">
                <a16:creationId xmlns:a16="http://schemas.microsoft.com/office/drawing/2014/main" id="{30408DE1-61CE-3816-603E-52ADD892B1E1}"/>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Lato" panose="020F0502020204030203" pitchFamily="34" charset="0"/>
                <a:cs typeface="Arial" panose="020B0604020202020204" pitchFamily="34" charset="0"/>
              </a:rPr>
              <a:t>Elution Peak Detection: More is not Better</a:t>
            </a:r>
            <a:endParaRPr lang="en-US" sz="3200" dirty="0">
              <a:solidFill>
                <a:srgbClr val="0070C0"/>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436694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670434" y="2988527"/>
            <a:ext cx="8265303" cy="3311049"/>
          </a:xfrm>
        </p:spPr>
        <p:txBody>
          <a:bodyPr>
            <a:noAutofit/>
          </a:bodyPr>
          <a:lstStyle/>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Detailed account of technical issues</a:t>
            </a:r>
          </a:p>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Trackable data structure at every level in </a:t>
            </a:r>
            <a:r>
              <a:rPr lang="en-US" sz="2400" dirty="0" err="1">
                <a:latin typeface="Lato" panose="020F0502020204030203" pitchFamily="34" charset="0"/>
                <a:ea typeface="Lato" panose="020F0502020204030203" pitchFamily="34" charset="0"/>
                <a:cs typeface="Lato" panose="020F0502020204030203" pitchFamily="34" charset="0"/>
              </a:rPr>
              <a:t>asari</a:t>
            </a:r>
            <a:endParaRPr lang="en-US" sz="2400" dirty="0">
              <a:latin typeface="Lato" panose="020F0502020204030203" pitchFamily="34" charset="0"/>
              <a:ea typeface="Lato" panose="020F0502020204030203" pitchFamily="34" charset="0"/>
              <a:cs typeface="Lato" panose="020F0502020204030203" pitchFamily="34" charset="0"/>
            </a:endParaRPr>
          </a:p>
          <a:p>
            <a:pPr lvl="1">
              <a:lnSpc>
                <a:spcPct val="150000"/>
              </a:lnSpc>
            </a:pPr>
            <a:r>
              <a:rPr lang="en-US" dirty="0">
                <a:latin typeface="Lato" panose="020F0502020204030203" pitchFamily="34" charset="0"/>
                <a:ea typeface="Lato" panose="020F0502020204030203" pitchFamily="34" charset="0"/>
                <a:cs typeface="Lato" panose="020F0502020204030203" pitchFamily="34" charset="0"/>
              </a:rPr>
              <a:t>New algorithms, new build</a:t>
            </a:r>
            <a:endParaRPr lang="en-US" sz="2400" dirty="0">
              <a:latin typeface="Lato" panose="020F0502020204030203" pitchFamily="34" charset="0"/>
              <a:ea typeface="Lato" panose="020F0502020204030203" pitchFamily="34" charset="0"/>
              <a:cs typeface="Lato" panose="020F0502020204030203" pitchFamily="34" charset="0"/>
            </a:endParaRPr>
          </a:p>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A useful set of quality control metrics</a:t>
            </a:r>
          </a:p>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Performant, easy to deploy, easy to scale</a:t>
            </a:r>
          </a:p>
        </p:txBody>
      </p:sp>
      <p:pic>
        <p:nvPicPr>
          <p:cNvPr id="3" name="Picture 2" descr="A screenshot of a phone&#10;&#10;Description automatically generated">
            <a:extLst>
              <a:ext uri="{FF2B5EF4-FFF2-40B4-BE49-F238E27FC236}">
                <a16:creationId xmlns:a16="http://schemas.microsoft.com/office/drawing/2014/main" id="{4617B379-6CAD-186E-85A7-C5697740CA54}"/>
              </a:ext>
            </a:extLst>
          </p:cNvPr>
          <p:cNvPicPr>
            <a:picLocks noChangeAspect="1"/>
          </p:cNvPicPr>
          <p:nvPr/>
        </p:nvPicPr>
        <p:blipFill>
          <a:blip r:embed="rId3"/>
          <a:stretch>
            <a:fillRect/>
          </a:stretch>
        </p:blipFill>
        <p:spPr>
          <a:xfrm>
            <a:off x="2093653" y="669934"/>
            <a:ext cx="7048500" cy="2044700"/>
          </a:xfrm>
          <a:prstGeom prst="rect">
            <a:avLst/>
          </a:prstGeom>
        </p:spPr>
      </p:pic>
    </p:spTree>
    <p:extLst>
      <p:ext uri="{BB962C8B-B14F-4D97-AF65-F5344CB8AC3E}">
        <p14:creationId xmlns:p14="http://schemas.microsoft.com/office/powerpoint/2010/main" val="154403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A0D60C-67BC-390D-D871-B84F3F45CD65}"/>
              </a:ext>
            </a:extLst>
          </p:cNvPr>
          <p:cNvPicPr>
            <a:picLocks noChangeAspect="1"/>
          </p:cNvPicPr>
          <p:nvPr/>
        </p:nvPicPr>
        <p:blipFill rotWithShape="1">
          <a:blip r:embed="rId3"/>
          <a:srcRect l="-1" t="7957" r="51951"/>
          <a:stretch/>
        </p:blipFill>
        <p:spPr>
          <a:xfrm>
            <a:off x="1962319" y="1215956"/>
            <a:ext cx="4411613" cy="4831409"/>
          </a:xfrm>
          <a:prstGeom prst="rect">
            <a:avLst/>
          </a:prstGeom>
        </p:spPr>
      </p:pic>
      <p:sp>
        <p:nvSpPr>
          <p:cNvPr id="6" name="Google Shape;697;p15">
            <a:extLst>
              <a:ext uri="{FF2B5EF4-FFF2-40B4-BE49-F238E27FC236}">
                <a16:creationId xmlns:a16="http://schemas.microsoft.com/office/drawing/2014/main" id="{ED2A784F-4D2E-D639-A59A-9FAC980470E5}"/>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b="0" dirty="0">
                <a:solidFill>
                  <a:srgbClr val="0070C0"/>
                </a:solidFill>
                <a:effectLst/>
                <a:latin typeface="Arial" panose="020B0604020202020204" pitchFamily="34" charset="0"/>
                <a:ea typeface="Times New Roman" panose="02020603050405020304" pitchFamily="18" charset="0"/>
              </a:rPr>
              <a:t>Conventional vs Asari</a:t>
            </a:r>
          </a:p>
        </p:txBody>
      </p:sp>
      <p:sp>
        <p:nvSpPr>
          <p:cNvPr id="7" name="Content Placeholder 2">
            <a:extLst>
              <a:ext uri="{FF2B5EF4-FFF2-40B4-BE49-F238E27FC236}">
                <a16:creationId xmlns:a16="http://schemas.microsoft.com/office/drawing/2014/main" id="{126BB338-3F8A-E7EB-A51C-026ABE5D9693}"/>
              </a:ext>
            </a:extLst>
          </p:cNvPr>
          <p:cNvSpPr txBox="1">
            <a:spLocks/>
          </p:cNvSpPr>
          <p:nvPr/>
        </p:nvSpPr>
        <p:spPr>
          <a:xfrm>
            <a:off x="6991108" y="1842237"/>
            <a:ext cx="3760465" cy="225520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Conventional = peaks first</a:t>
            </a:r>
          </a:p>
          <a:p>
            <a:pPr marL="342900" indent="-342900" algn="l">
              <a:buFont typeface="Arial" panose="020B0604020202020204" pitchFamily="34" charset="0"/>
              <a:buChar char="•"/>
            </a:pPr>
            <a:r>
              <a:rPr lang="en-US" dirty="0"/>
              <a:t>Asari = mass first</a:t>
            </a:r>
          </a:p>
          <a:p>
            <a:pPr marL="342900" indent="-342900" algn="l">
              <a:buFont typeface="Arial" panose="020B0604020202020204" pitchFamily="34" charset="0"/>
              <a:buChar char="•"/>
            </a:pPr>
            <a:r>
              <a:rPr lang="en-US" dirty="0"/>
              <a:t>Decouple steps, not to propagate errors towards correspondence. </a:t>
            </a:r>
          </a:p>
          <a:p>
            <a:pPr marL="342900"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1073427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1653702" y="229111"/>
            <a:ext cx="8802167"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0070C0"/>
                </a:solidFill>
                <a:latin typeface="Arial" panose="020B0604020202020204" pitchFamily="34" charset="0"/>
                <a:ea typeface="Lato" panose="020F0502020204030203" pitchFamily="34" charset="0"/>
                <a:cs typeface="Arial" panose="020B0604020202020204" pitchFamily="34" charset="0"/>
              </a:rPr>
              <a:t>Learning Objectives</a:t>
            </a:r>
          </a:p>
        </p:txBody>
      </p:sp>
      <p:sp>
        <p:nvSpPr>
          <p:cNvPr id="6" name="TextBox 5">
            <a:extLst>
              <a:ext uri="{FF2B5EF4-FFF2-40B4-BE49-F238E27FC236}">
                <a16:creationId xmlns:a16="http://schemas.microsoft.com/office/drawing/2014/main" id="{FF6D1B0D-491E-C6A4-BDCD-9F395CDB4ECC}"/>
              </a:ext>
            </a:extLst>
          </p:cNvPr>
          <p:cNvSpPr txBox="1"/>
          <p:nvPr/>
        </p:nvSpPr>
        <p:spPr>
          <a:xfrm>
            <a:off x="1738275" y="1515142"/>
            <a:ext cx="9185887" cy="2446182"/>
          </a:xfrm>
          <a:prstGeom prst="rect">
            <a:avLst/>
          </a:prstGeom>
          <a:noFill/>
        </p:spPr>
        <p:txBody>
          <a:bodyPr wrap="square" rtlCol="0">
            <a:spAutoFit/>
          </a:bodyPr>
          <a:lstStyle/>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How to use asari CLI or web</a:t>
            </a:r>
          </a:p>
          <a:p>
            <a:pPr marL="342900" marR="0" indent="-342900">
              <a:lnSpc>
                <a:spcPct val="150000"/>
              </a:lnSpc>
              <a:spcBef>
                <a:spcPts val="100"/>
              </a:spcBef>
              <a:spcAft>
                <a:spcPts val="100"/>
              </a:spcAft>
              <a:buFont typeface="Courier New" panose="02070309020205020404" pitchFamily="49" charset="0"/>
              <a:buChar char="o"/>
            </a:pPr>
            <a:r>
              <a:rPr lang="en-US" sz="2000" dirty="0">
                <a:latin typeface="Arial" panose="020B0604020202020204" pitchFamily="34" charset="0"/>
                <a:ea typeface="Times New Roman" panose="02020603050405020304" pitchFamily="18" charset="0"/>
              </a:rPr>
              <a:t>Understand asari output</a:t>
            </a:r>
          </a:p>
          <a:p>
            <a:pPr marL="342900" marR="0" indent="-342900">
              <a:lnSpc>
                <a:spcPct val="150000"/>
              </a:lnSpc>
              <a:spcBef>
                <a:spcPts val="100"/>
              </a:spcBef>
              <a:spcAft>
                <a:spcPts val="100"/>
              </a:spcAft>
              <a:buFont typeface="Courier New" panose="02070309020205020404" pitchFamily="49" charset="0"/>
              <a:buChar char="o"/>
            </a:pPr>
            <a:r>
              <a:rPr lang="en-US" sz="2000" dirty="0">
                <a:latin typeface="Arial" panose="020B0604020202020204" pitchFamily="34" charset="0"/>
                <a:ea typeface="Times New Roman" panose="02020603050405020304" pitchFamily="18" charset="0"/>
              </a:rPr>
              <a:t>Understand annotation from different approaches</a:t>
            </a:r>
            <a:endParaRPr lang="en-US" sz="2000" dirty="0">
              <a:effectLst/>
              <a:latin typeface="Arial" panose="020B0604020202020204" pitchFamily="34" charset="0"/>
              <a:ea typeface="Times New Roman" panose="02020603050405020304" pitchFamily="18" charset="0"/>
            </a:endParaRP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How to use asari pipeline (PCPFM) , including QC and data wrangling</a:t>
            </a:r>
          </a:p>
          <a:p>
            <a:pPr marL="342900" marR="0" indent="-342900">
              <a:lnSpc>
                <a:spcPct val="150000"/>
              </a:lnSpc>
              <a:spcBef>
                <a:spcPts val="100"/>
              </a:spcBef>
              <a:spcAft>
                <a:spcPts val="100"/>
              </a:spcAft>
              <a:buFont typeface="Courier New" panose="02070309020205020404" pitchFamily="49" charset="0"/>
              <a:buChar char="o"/>
            </a:pPr>
            <a:r>
              <a:rPr lang="en-US" sz="2000" dirty="0">
                <a:latin typeface="Arial" panose="020B0604020202020204" pitchFamily="34" charset="0"/>
                <a:ea typeface="Times New Roman" panose="02020603050405020304" pitchFamily="18" charset="0"/>
              </a:rPr>
              <a:t>Ask questions on GitHub issues</a:t>
            </a:r>
            <a:endParaRPr lang="en-US" sz="2000" b="1"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36338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400"/>
            <a:r>
              <a:rPr lang="en-US" sz="3200" dirty="0">
                <a:solidFill>
                  <a:srgbClr val="0070C0"/>
                </a:solidFill>
                <a:latin typeface="Arial" panose="020B0604020202020204" pitchFamily="34" charset="0"/>
                <a:cs typeface="Arial" panose="020B0604020202020204" pitchFamily="34" charset="0"/>
              </a:rPr>
              <a:t>Mass tracks are EICs of full length</a:t>
            </a:r>
          </a:p>
        </p:txBody>
      </p:sp>
      <p:pic>
        <p:nvPicPr>
          <p:cNvPr id="3" name="Content Placeholder 3">
            <a:extLst>
              <a:ext uri="{FF2B5EF4-FFF2-40B4-BE49-F238E27FC236}">
                <a16:creationId xmlns:a16="http://schemas.microsoft.com/office/drawing/2014/main" id="{5D0DA146-68C3-3890-5EAD-7C11BAE532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94026" y="2123042"/>
            <a:ext cx="5833868" cy="3873500"/>
          </a:xfrm>
        </p:spPr>
      </p:pic>
      <p:pic>
        <p:nvPicPr>
          <p:cNvPr id="2" name="Picture 1">
            <a:extLst>
              <a:ext uri="{FF2B5EF4-FFF2-40B4-BE49-F238E27FC236}">
                <a16:creationId xmlns:a16="http://schemas.microsoft.com/office/drawing/2014/main" id="{90F7CEF6-815C-4AC5-7989-B53B45BEA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889405" y="854422"/>
            <a:ext cx="248177" cy="1828800"/>
          </a:xfrm>
          <a:prstGeom prst="rect">
            <a:avLst/>
          </a:prstGeom>
        </p:spPr>
      </p:pic>
      <p:grpSp>
        <p:nvGrpSpPr>
          <p:cNvPr id="6" name="Group 5">
            <a:extLst>
              <a:ext uri="{FF2B5EF4-FFF2-40B4-BE49-F238E27FC236}">
                <a16:creationId xmlns:a16="http://schemas.microsoft.com/office/drawing/2014/main" id="{775D1F6C-B91B-C298-5D2C-7DC0E3D6AF91}"/>
              </a:ext>
            </a:extLst>
          </p:cNvPr>
          <p:cNvGrpSpPr/>
          <p:nvPr/>
        </p:nvGrpSpPr>
        <p:grpSpPr>
          <a:xfrm>
            <a:off x="4422416" y="2438047"/>
            <a:ext cx="5577840" cy="3329283"/>
            <a:chOff x="1253297" y="2025496"/>
            <a:chExt cx="5577840" cy="3329283"/>
          </a:xfrm>
        </p:grpSpPr>
        <p:sp>
          <p:nvSpPr>
            <p:cNvPr id="7" name="Rectangle 6">
              <a:extLst>
                <a:ext uri="{FF2B5EF4-FFF2-40B4-BE49-F238E27FC236}">
                  <a16:creationId xmlns:a16="http://schemas.microsoft.com/office/drawing/2014/main" id="{A0335B95-B223-3A4E-FF11-B77C15195EAE}"/>
                </a:ext>
              </a:extLst>
            </p:cNvPr>
            <p:cNvSpPr/>
            <p:nvPr/>
          </p:nvSpPr>
          <p:spPr>
            <a:xfrm flipV="1">
              <a:off x="1253297" y="2244802"/>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6BFE31A-F0EA-0D26-4346-6EDCDE7ECF1C}"/>
                </a:ext>
              </a:extLst>
            </p:cNvPr>
            <p:cNvSpPr/>
            <p:nvPr/>
          </p:nvSpPr>
          <p:spPr>
            <a:xfrm flipV="1">
              <a:off x="1253297" y="4196265"/>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FD53CC6-8847-F710-B364-4667661E6536}"/>
                </a:ext>
              </a:extLst>
            </p:cNvPr>
            <p:cNvSpPr/>
            <p:nvPr/>
          </p:nvSpPr>
          <p:spPr>
            <a:xfrm flipV="1">
              <a:off x="1253297" y="2633816"/>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32A5B81-75D5-DFA1-3F5D-6D88F30528A6}"/>
                </a:ext>
              </a:extLst>
            </p:cNvPr>
            <p:cNvSpPr/>
            <p:nvPr/>
          </p:nvSpPr>
          <p:spPr>
            <a:xfrm flipV="1">
              <a:off x="1253297" y="2025496"/>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C34E00-4703-91F9-D2C8-3D8F2FDCCFDD}"/>
                </a:ext>
              </a:extLst>
            </p:cNvPr>
            <p:cNvSpPr/>
            <p:nvPr/>
          </p:nvSpPr>
          <p:spPr>
            <a:xfrm flipV="1">
              <a:off x="1253297" y="4262446"/>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F2702D-330F-E523-5F67-0589A2BF7D98}"/>
                </a:ext>
              </a:extLst>
            </p:cNvPr>
            <p:cNvSpPr/>
            <p:nvPr/>
          </p:nvSpPr>
          <p:spPr>
            <a:xfrm flipV="1">
              <a:off x="1253297" y="4683035"/>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A640A32-8CAA-1A36-CDC8-14BEE1899194}"/>
                </a:ext>
              </a:extLst>
            </p:cNvPr>
            <p:cNvSpPr/>
            <p:nvPr/>
          </p:nvSpPr>
          <p:spPr>
            <a:xfrm flipV="1">
              <a:off x="1253297" y="5296519"/>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FB352683-198C-E8EF-5525-06CC5C55B5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2529" y="1980671"/>
            <a:ext cx="1285437" cy="3922916"/>
          </a:xfrm>
          <a:prstGeom prst="rect">
            <a:avLst/>
          </a:prstGeom>
        </p:spPr>
      </p:pic>
      <p:sp>
        <p:nvSpPr>
          <p:cNvPr id="16" name="Bent Arrow 15">
            <a:extLst>
              <a:ext uri="{FF2B5EF4-FFF2-40B4-BE49-F238E27FC236}">
                <a16:creationId xmlns:a16="http://schemas.microsoft.com/office/drawing/2014/main" id="{87B3FCF3-C6A3-6F6E-8581-BEFE231E3866}"/>
              </a:ext>
            </a:extLst>
          </p:cNvPr>
          <p:cNvSpPr/>
          <p:nvPr/>
        </p:nvSpPr>
        <p:spPr>
          <a:xfrm rot="10800000">
            <a:off x="3161489" y="2752943"/>
            <a:ext cx="2321684" cy="1189185"/>
          </a:xfrm>
          <a:prstGeom prst="bentArrow">
            <a:avLst>
              <a:gd name="adj1" fmla="val 4720"/>
              <a:gd name="adj2" fmla="val 8916"/>
              <a:gd name="adj3" fmla="val 25000"/>
              <a:gd name="adj4" fmla="val 93444"/>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2EC7521E-6B8A-A680-2729-915C49D0325C}"/>
              </a:ext>
            </a:extLst>
          </p:cNvPr>
          <p:cNvSpPr txBox="1"/>
          <p:nvPr/>
        </p:nvSpPr>
        <p:spPr>
          <a:xfrm>
            <a:off x="6669007" y="6035453"/>
            <a:ext cx="1803784" cy="369332"/>
          </a:xfrm>
          <a:prstGeom prst="rect">
            <a:avLst/>
          </a:prstGeom>
          <a:noFill/>
        </p:spPr>
        <p:txBody>
          <a:bodyPr wrap="square" rtlCol="0">
            <a:spAutoFit/>
          </a:bodyPr>
          <a:lstStyle/>
          <a:p>
            <a:pPr algn="ctr"/>
            <a:r>
              <a:rPr lang="en-US" dirty="0"/>
              <a:t>Scan number</a:t>
            </a:r>
          </a:p>
        </p:txBody>
      </p:sp>
    </p:spTree>
    <p:extLst>
      <p:ext uri="{BB962C8B-B14F-4D97-AF65-F5344CB8AC3E}">
        <p14:creationId xmlns:p14="http://schemas.microsoft.com/office/powerpoint/2010/main" val="262562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400"/>
            <a:r>
              <a:rPr lang="en-US" sz="3200" dirty="0">
                <a:solidFill>
                  <a:srgbClr val="0070C0"/>
                </a:solidFill>
                <a:latin typeface="Arial" panose="020B0604020202020204" pitchFamily="34" charset="0"/>
                <a:cs typeface="Arial" panose="020B0604020202020204" pitchFamily="34" charset="0"/>
              </a:rPr>
              <a:t>Asari aligns mass first and uses Composite mass tracks</a:t>
            </a:r>
          </a:p>
        </p:txBody>
      </p:sp>
      <p:pic>
        <p:nvPicPr>
          <p:cNvPr id="18" name="Picture 17">
            <a:extLst>
              <a:ext uri="{FF2B5EF4-FFF2-40B4-BE49-F238E27FC236}">
                <a16:creationId xmlns:a16="http://schemas.microsoft.com/office/drawing/2014/main" id="{F42FA934-6738-4043-C987-BF7D5A775617}"/>
              </a:ext>
            </a:extLst>
          </p:cNvPr>
          <p:cNvPicPr>
            <a:picLocks noChangeAspect="1"/>
          </p:cNvPicPr>
          <p:nvPr/>
        </p:nvPicPr>
        <p:blipFill>
          <a:blip r:embed="rId2"/>
          <a:stretch>
            <a:fillRect/>
          </a:stretch>
        </p:blipFill>
        <p:spPr>
          <a:xfrm>
            <a:off x="1908771" y="1412649"/>
            <a:ext cx="7689881" cy="4307215"/>
          </a:xfrm>
          <a:prstGeom prst="rect">
            <a:avLst/>
          </a:prstGeom>
        </p:spPr>
      </p:pic>
    </p:spTree>
    <p:extLst>
      <p:ext uri="{BB962C8B-B14F-4D97-AF65-F5344CB8AC3E}">
        <p14:creationId xmlns:p14="http://schemas.microsoft.com/office/powerpoint/2010/main" val="705096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852568" y="31642"/>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Consistent Feature Detection with </a:t>
            </a:r>
            <a:r>
              <a:rPr lang="en-US" sz="2667" b="1" dirty="0" err="1">
                <a:latin typeface="Lato" panose="020F0502020204030203" pitchFamily="34" charset="0"/>
                <a:ea typeface="Lato" panose="020F0502020204030203" pitchFamily="34" charset="0"/>
                <a:cs typeface="Lato" panose="020F0502020204030203" pitchFamily="34" charset="0"/>
              </a:rPr>
              <a:t>Asari</a:t>
            </a:r>
            <a:endParaRPr lang="en-US" sz="2667" dirty="0">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8E788146-29E0-C608-3AF0-D5B62B7CE1B8}"/>
              </a:ext>
            </a:extLst>
          </p:cNvPr>
          <p:cNvSpPr txBox="1"/>
          <p:nvPr/>
        </p:nvSpPr>
        <p:spPr>
          <a:xfrm>
            <a:off x="6887817" y="6498771"/>
            <a:ext cx="5304183" cy="369332"/>
          </a:xfrm>
          <a:prstGeom prst="rect">
            <a:avLst/>
          </a:prstGeom>
          <a:noFill/>
        </p:spPr>
        <p:txBody>
          <a:bodyPr wrap="square" rtlCol="0">
            <a:spAutoFit/>
          </a:bodyPr>
          <a:lstStyle/>
          <a:p>
            <a:pPr algn="r"/>
            <a:r>
              <a:rPr lang="en-US" b="0" i="0" u="none" strike="noStrike" dirty="0">
                <a:solidFill>
                  <a:srgbClr val="1F2328"/>
                </a:solidFill>
                <a:effectLst/>
                <a:latin typeface="-apple-system"/>
              </a:rPr>
              <a:t>Li et al. </a:t>
            </a:r>
            <a:r>
              <a:rPr lang="en-US" b="0" i="1" u="none" strike="noStrike" dirty="0">
                <a:solidFill>
                  <a:srgbClr val="1F2328"/>
                </a:solidFill>
                <a:effectLst/>
                <a:latin typeface="-apple-system"/>
              </a:rPr>
              <a:t>Nature Communications </a:t>
            </a:r>
            <a:r>
              <a:rPr lang="en-US" b="0" i="0" u="none" strike="noStrike" dirty="0">
                <a:solidFill>
                  <a:srgbClr val="1F2328"/>
                </a:solidFill>
                <a:effectLst/>
                <a:latin typeface="-apple-system"/>
              </a:rPr>
              <a:t>14.1 (2023): 4113 </a:t>
            </a:r>
            <a:endParaRPr lang="en-US" dirty="0"/>
          </a:p>
        </p:txBody>
      </p:sp>
      <p:pic>
        <p:nvPicPr>
          <p:cNvPr id="9" name="Picture 8">
            <a:extLst>
              <a:ext uri="{FF2B5EF4-FFF2-40B4-BE49-F238E27FC236}">
                <a16:creationId xmlns:a16="http://schemas.microsoft.com/office/drawing/2014/main" id="{1677E096-25D3-6D65-D8E4-04A5801653B4}"/>
              </a:ext>
            </a:extLst>
          </p:cNvPr>
          <p:cNvPicPr>
            <a:picLocks noChangeAspect="1"/>
          </p:cNvPicPr>
          <p:nvPr/>
        </p:nvPicPr>
        <p:blipFill rotWithShape="1">
          <a:blip r:embed="rId3"/>
          <a:srcRect b="12434"/>
          <a:stretch/>
        </p:blipFill>
        <p:spPr>
          <a:xfrm>
            <a:off x="1107702" y="1916757"/>
            <a:ext cx="4467446" cy="2284662"/>
          </a:xfrm>
          <a:prstGeom prst="rect">
            <a:avLst/>
          </a:prstGeom>
        </p:spPr>
      </p:pic>
      <p:pic>
        <p:nvPicPr>
          <p:cNvPr id="10" name="Picture 9">
            <a:extLst>
              <a:ext uri="{FF2B5EF4-FFF2-40B4-BE49-F238E27FC236}">
                <a16:creationId xmlns:a16="http://schemas.microsoft.com/office/drawing/2014/main" id="{EE3CDF9E-412A-A395-6B98-307068A34116}"/>
              </a:ext>
            </a:extLst>
          </p:cNvPr>
          <p:cNvPicPr>
            <a:picLocks noChangeAspect="1"/>
          </p:cNvPicPr>
          <p:nvPr/>
        </p:nvPicPr>
        <p:blipFill rotWithShape="1">
          <a:blip r:embed="rId4"/>
          <a:srcRect b="10666"/>
          <a:stretch/>
        </p:blipFill>
        <p:spPr>
          <a:xfrm>
            <a:off x="6712576" y="1767914"/>
            <a:ext cx="4966463" cy="2433505"/>
          </a:xfrm>
          <a:prstGeom prst="rect">
            <a:avLst/>
          </a:prstGeom>
        </p:spPr>
      </p:pic>
      <p:sp>
        <p:nvSpPr>
          <p:cNvPr id="2" name="Rectangle 1">
            <a:extLst>
              <a:ext uri="{FF2B5EF4-FFF2-40B4-BE49-F238E27FC236}">
                <a16:creationId xmlns:a16="http://schemas.microsoft.com/office/drawing/2014/main" id="{603C65E1-A5A2-B75A-43D7-A943C9329847}"/>
              </a:ext>
            </a:extLst>
          </p:cNvPr>
          <p:cNvSpPr/>
          <p:nvPr/>
        </p:nvSpPr>
        <p:spPr>
          <a:xfrm>
            <a:off x="473657" y="596828"/>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309D147-CCC7-5D29-811B-CC1DAA96187E}"/>
              </a:ext>
            </a:extLst>
          </p:cNvPr>
          <p:cNvSpPr/>
          <p:nvPr/>
        </p:nvSpPr>
        <p:spPr>
          <a:xfrm>
            <a:off x="814610" y="1620609"/>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3750390-4C80-2D57-0B31-6CE3326754CF}"/>
              </a:ext>
            </a:extLst>
          </p:cNvPr>
          <p:cNvPicPr>
            <a:picLocks noChangeAspect="1"/>
          </p:cNvPicPr>
          <p:nvPr/>
        </p:nvPicPr>
        <p:blipFill rotWithShape="1">
          <a:blip r:embed="rId4"/>
          <a:srcRect l="35274" t="90051" r="30041" b="322"/>
          <a:stretch/>
        </p:blipFill>
        <p:spPr>
          <a:xfrm>
            <a:off x="2784735" y="4236961"/>
            <a:ext cx="2234711" cy="340218"/>
          </a:xfrm>
          <a:prstGeom prst="rect">
            <a:avLst/>
          </a:prstGeom>
        </p:spPr>
      </p:pic>
      <p:pic>
        <p:nvPicPr>
          <p:cNvPr id="14" name="Picture 13">
            <a:extLst>
              <a:ext uri="{FF2B5EF4-FFF2-40B4-BE49-F238E27FC236}">
                <a16:creationId xmlns:a16="http://schemas.microsoft.com/office/drawing/2014/main" id="{15FAC9C8-38F6-05BC-2AD1-7781B28FBB70}"/>
              </a:ext>
            </a:extLst>
          </p:cNvPr>
          <p:cNvPicPr>
            <a:picLocks noChangeAspect="1"/>
          </p:cNvPicPr>
          <p:nvPr/>
        </p:nvPicPr>
        <p:blipFill rotWithShape="1">
          <a:blip r:embed="rId4"/>
          <a:srcRect l="35274" t="90051" r="30041" b="322"/>
          <a:stretch/>
        </p:blipFill>
        <p:spPr>
          <a:xfrm>
            <a:off x="8683517" y="4211777"/>
            <a:ext cx="2234711" cy="340218"/>
          </a:xfrm>
          <a:prstGeom prst="rect">
            <a:avLst/>
          </a:prstGeom>
        </p:spPr>
      </p:pic>
      <p:sp>
        <p:nvSpPr>
          <p:cNvPr id="15" name="Rectangle 14">
            <a:extLst>
              <a:ext uri="{FF2B5EF4-FFF2-40B4-BE49-F238E27FC236}">
                <a16:creationId xmlns:a16="http://schemas.microsoft.com/office/drawing/2014/main" id="{41CEAF64-6310-B80C-8DAA-08A4B174F65F}"/>
              </a:ext>
            </a:extLst>
          </p:cNvPr>
          <p:cNvSpPr/>
          <p:nvPr/>
        </p:nvSpPr>
        <p:spPr>
          <a:xfrm>
            <a:off x="6634588" y="1544440"/>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539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EB46C79A-A907-581E-8A34-A50A4D4E0E54}"/>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Software = 90% + 90%</a:t>
            </a:r>
            <a:endParaRPr lang="en-US" sz="3200" dirty="0">
              <a:solidFill>
                <a:srgbClr val="0070C0"/>
              </a:solidFill>
              <a:effectLst/>
              <a:latin typeface="Arial" panose="020B0604020202020204" pitchFamily="34" charset="0"/>
              <a:ea typeface="Times New Roman" panose="02020603050405020304" pitchFamily="18" charset="0"/>
            </a:endParaRPr>
          </a:p>
        </p:txBody>
      </p:sp>
      <p:sp>
        <p:nvSpPr>
          <p:cNvPr id="2" name="TextBox 1">
            <a:extLst>
              <a:ext uri="{FF2B5EF4-FFF2-40B4-BE49-F238E27FC236}">
                <a16:creationId xmlns:a16="http://schemas.microsoft.com/office/drawing/2014/main" id="{8E35A7DB-CCD4-22B4-4075-6ADC3F716EB0}"/>
              </a:ext>
            </a:extLst>
          </p:cNvPr>
          <p:cNvSpPr txBox="1"/>
          <p:nvPr/>
        </p:nvSpPr>
        <p:spPr>
          <a:xfrm>
            <a:off x="1738275" y="1515142"/>
            <a:ext cx="9185887" cy="4344138"/>
          </a:xfrm>
          <a:prstGeom prst="rect">
            <a:avLst/>
          </a:prstGeom>
          <a:noFill/>
        </p:spPr>
        <p:txBody>
          <a:bodyPr wrap="square" rtlCol="0">
            <a:spAutoFit/>
          </a:bodyPr>
          <a:lstStyle/>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Algorithms and engineering both important</a:t>
            </a: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Implementation of basic functions using discrete mathematics and avoiding continuous curves.</a:t>
            </a: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Main intensity values of each sample are not kept in memory.</a:t>
            </a: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Simple (and transparent) peak detection based on local maxima (no curve fitting until evaluation)</a:t>
            </a: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Composite mass tracks greatly reduce the run cycles on peak detection</a:t>
            </a: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Using Python numerical libraries and vector operations</a:t>
            </a: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Alignment of mass tracks uses clustering in larger sample size</a:t>
            </a:r>
          </a:p>
        </p:txBody>
      </p:sp>
    </p:spTree>
    <p:extLst>
      <p:ext uri="{BB962C8B-B14F-4D97-AF65-F5344CB8AC3E}">
        <p14:creationId xmlns:p14="http://schemas.microsoft.com/office/powerpoint/2010/main" val="3406738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EB46C79A-A907-581E-8A34-A50A4D4E0E54}"/>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Common Data Models</a:t>
            </a:r>
            <a:endParaRPr lang="en-US" sz="3200" dirty="0">
              <a:solidFill>
                <a:srgbClr val="0070C0"/>
              </a:solidFill>
              <a:effectLst/>
              <a:latin typeface="Arial" panose="020B0604020202020204" pitchFamily="34" charset="0"/>
              <a:ea typeface="Times New Roman" panose="02020603050405020304" pitchFamily="18" charset="0"/>
            </a:endParaRPr>
          </a:p>
        </p:txBody>
      </p:sp>
      <p:pic>
        <p:nvPicPr>
          <p:cNvPr id="2" name="Picture 1" descr="A diagram of a structure&#10;&#10;Description automatically generated">
            <a:extLst>
              <a:ext uri="{FF2B5EF4-FFF2-40B4-BE49-F238E27FC236}">
                <a16:creationId xmlns:a16="http://schemas.microsoft.com/office/drawing/2014/main" id="{DE7156A6-588E-A383-2568-08DAEA95B740}"/>
              </a:ext>
            </a:extLst>
          </p:cNvPr>
          <p:cNvPicPr>
            <a:picLocks noChangeAspect="1"/>
          </p:cNvPicPr>
          <p:nvPr/>
        </p:nvPicPr>
        <p:blipFill rotWithShape="1">
          <a:blip r:embed="rId2"/>
          <a:srcRect b="20588"/>
          <a:stretch/>
        </p:blipFill>
        <p:spPr>
          <a:xfrm>
            <a:off x="2014151" y="1283542"/>
            <a:ext cx="8163698" cy="4538055"/>
          </a:xfrm>
          <a:prstGeom prst="rect">
            <a:avLst/>
          </a:prstGeom>
        </p:spPr>
      </p:pic>
      <p:sp>
        <p:nvSpPr>
          <p:cNvPr id="7" name="TextBox 6">
            <a:extLst>
              <a:ext uri="{FF2B5EF4-FFF2-40B4-BE49-F238E27FC236}">
                <a16:creationId xmlns:a16="http://schemas.microsoft.com/office/drawing/2014/main" id="{978931CE-3906-1C8D-4F46-04173240EF59}"/>
              </a:ext>
            </a:extLst>
          </p:cNvPr>
          <p:cNvSpPr txBox="1"/>
          <p:nvPr/>
        </p:nvSpPr>
        <p:spPr>
          <a:xfrm>
            <a:off x="1643452" y="5922610"/>
            <a:ext cx="9514702" cy="646331"/>
          </a:xfrm>
          <a:prstGeom prst="rect">
            <a:avLst/>
          </a:prstGeom>
          <a:noFill/>
        </p:spPr>
        <p:txBody>
          <a:bodyPr wrap="square">
            <a:spAutoFit/>
          </a:bodyPr>
          <a:lstStyle/>
          <a:p>
            <a:r>
              <a:rPr lang="en-US" dirty="0"/>
              <a:t>Mitchell et al, 2024. Common data models to streamline metabolomics processing and annotation, and implementation in a Python pipeline. PLOS Computational Biology, 20(6), p.e1011912</a:t>
            </a:r>
          </a:p>
        </p:txBody>
      </p:sp>
    </p:spTree>
    <p:extLst>
      <p:ext uri="{BB962C8B-B14F-4D97-AF65-F5344CB8AC3E}">
        <p14:creationId xmlns:p14="http://schemas.microsoft.com/office/powerpoint/2010/main" val="878557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 Offers Greatly Improved Performance</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10" name="Picture 9" descr="Chart&#10;&#10;Description automatically generated">
            <a:extLst>
              <a:ext uri="{FF2B5EF4-FFF2-40B4-BE49-F238E27FC236}">
                <a16:creationId xmlns:a16="http://schemas.microsoft.com/office/drawing/2014/main" id="{E0D6D930-DB30-C60C-6CE9-CB7BB13589A9}"/>
              </a:ext>
            </a:extLst>
          </p:cNvPr>
          <p:cNvPicPr>
            <a:picLocks noChangeAspect="1"/>
          </p:cNvPicPr>
          <p:nvPr/>
        </p:nvPicPr>
        <p:blipFill rotWithShape="1">
          <a:blip r:embed="rId3"/>
          <a:srcRect l="50896" b="28065"/>
          <a:stretch/>
        </p:blipFill>
        <p:spPr>
          <a:xfrm>
            <a:off x="1955281" y="1003116"/>
            <a:ext cx="3921601" cy="5739056"/>
          </a:xfrm>
          <a:prstGeom prst="rect">
            <a:avLst/>
          </a:prstGeom>
        </p:spPr>
      </p:pic>
      <p:pic>
        <p:nvPicPr>
          <p:cNvPr id="11" name="Picture 10" descr="Chart&#10;&#10;Description automatically generated">
            <a:extLst>
              <a:ext uri="{FF2B5EF4-FFF2-40B4-BE49-F238E27FC236}">
                <a16:creationId xmlns:a16="http://schemas.microsoft.com/office/drawing/2014/main" id="{EE4766B4-7BF2-D254-EE09-1C327766DB36}"/>
              </a:ext>
            </a:extLst>
          </p:cNvPr>
          <p:cNvPicPr>
            <a:picLocks noChangeAspect="1"/>
          </p:cNvPicPr>
          <p:nvPr/>
        </p:nvPicPr>
        <p:blipFill rotWithShape="1">
          <a:blip r:embed="rId3"/>
          <a:srcRect t="54576" r="47557"/>
          <a:stretch/>
        </p:blipFill>
        <p:spPr>
          <a:xfrm>
            <a:off x="6169974" y="1499665"/>
            <a:ext cx="4390750" cy="3799146"/>
          </a:xfrm>
          <a:prstGeom prst="rect">
            <a:avLst/>
          </a:prstGeom>
        </p:spPr>
      </p:pic>
      <p:sp>
        <p:nvSpPr>
          <p:cNvPr id="5" name="Rectangle 4">
            <a:extLst>
              <a:ext uri="{FF2B5EF4-FFF2-40B4-BE49-F238E27FC236}">
                <a16:creationId xmlns:a16="http://schemas.microsoft.com/office/drawing/2014/main" id="{BD8B0F80-AC50-99EF-8B46-623CB9FB52E1}"/>
              </a:ext>
            </a:extLst>
          </p:cNvPr>
          <p:cNvSpPr/>
          <p:nvPr/>
        </p:nvSpPr>
        <p:spPr>
          <a:xfrm>
            <a:off x="10471165" y="1003116"/>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D2C5F92-C274-977A-9946-0B5A2557FC98}"/>
              </a:ext>
            </a:extLst>
          </p:cNvPr>
          <p:cNvSpPr/>
          <p:nvPr/>
        </p:nvSpPr>
        <p:spPr>
          <a:xfrm>
            <a:off x="5950857" y="1559189"/>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5BB4841-42AC-7E28-97EE-0D95DE2141E3}"/>
              </a:ext>
            </a:extLst>
          </p:cNvPr>
          <p:cNvSpPr/>
          <p:nvPr/>
        </p:nvSpPr>
        <p:spPr>
          <a:xfrm>
            <a:off x="1662189" y="833703"/>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6649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7EA94-7B4F-8F3D-1135-36A0BACAEF04}"/>
            </a:ext>
          </a:extLst>
        </p:cNvPr>
        <p:cNvGrpSpPr/>
        <p:nvPr/>
      </p:nvGrpSpPr>
      <p:grpSpPr>
        <a:xfrm>
          <a:off x="0" y="0"/>
          <a:ext cx="0" cy="0"/>
          <a:chOff x="0" y="0"/>
          <a:chExt cx="0" cy="0"/>
        </a:xfrm>
      </p:grpSpPr>
      <p:sp>
        <p:nvSpPr>
          <p:cNvPr id="2" name="Google Shape;697;p15">
            <a:extLst>
              <a:ext uri="{FF2B5EF4-FFF2-40B4-BE49-F238E27FC236}">
                <a16:creationId xmlns:a16="http://schemas.microsoft.com/office/drawing/2014/main" id="{B57497A0-3F5A-65F9-5FFC-06FC1022BC00}"/>
              </a:ext>
            </a:extLst>
          </p:cNvPr>
          <p:cNvSpPr txBox="1">
            <a:spLocks/>
          </p:cNvSpPr>
          <p:nvPr/>
        </p:nvSpPr>
        <p:spPr>
          <a:xfrm>
            <a:off x="0" y="229111"/>
            <a:ext cx="11595651" cy="1308141"/>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3) Hand-on exercise using </a:t>
            </a:r>
            <a:r>
              <a:rPr lang="en-US" sz="3200" dirty="0" err="1">
                <a:solidFill>
                  <a:srgbClr val="0070C0"/>
                </a:solidFill>
                <a:latin typeface="Arial" panose="020B0604020202020204" pitchFamily="34" charset="0"/>
                <a:ea typeface="Times New Roman" panose="02020603050405020304" pitchFamily="18" charset="0"/>
              </a:rPr>
              <a:t>Jupyter</a:t>
            </a:r>
            <a:r>
              <a:rPr lang="en-US" sz="3200" dirty="0">
                <a:solidFill>
                  <a:srgbClr val="0070C0"/>
                </a:solidFill>
                <a:latin typeface="Arial" panose="020B0604020202020204" pitchFamily="34" charset="0"/>
                <a:ea typeface="Times New Roman" panose="02020603050405020304" pitchFamily="18" charset="0"/>
              </a:rPr>
              <a:t> Notebook 1 (5 minutes)</a:t>
            </a:r>
          </a:p>
        </p:txBody>
      </p:sp>
      <p:pic>
        <p:nvPicPr>
          <p:cNvPr id="4" name="Picture 3" descr="A screenshot of a computer&#10;&#10;Description automatically generated">
            <a:extLst>
              <a:ext uri="{FF2B5EF4-FFF2-40B4-BE49-F238E27FC236}">
                <a16:creationId xmlns:a16="http://schemas.microsoft.com/office/drawing/2014/main" id="{313265DF-8898-09E7-01CC-F93EF27898EF}"/>
              </a:ext>
            </a:extLst>
          </p:cNvPr>
          <p:cNvPicPr>
            <a:picLocks noChangeAspect="1"/>
          </p:cNvPicPr>
          <p:nvPr/>
        </p:nvPicPr>
        <p:blipFill>
          <a:blip r:embed="rId2"/>
          <a:stretch>
            <a:fillRect/>
          </a:stretch>
        </p:blipFill>
        <p:spPr>
          <a:xfrm>
            <a:off x="2761877" y="1537252"/>
            <a:ext cx="6461636" cy="4720603"/>
          </a:xfrm>
          <a:prstGeom prst="rect">
            <a:avLst/>
          </a:prstGeom>
        </p:spPr>
      </p:pic>
    </p:spTree>
    <p:extLst>
      <p:ext uri="{BB962C8B-B14F-4D97-AF65-F5344CB8AC3E}">
        <p14:creationId xmlns:p14="http://schemas.microsoft.com/office/powerpoint/2010/main" val="1119680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EB46C79A-A907-581E-8A34-A50A4D4E0E54}"/>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4) Q and A (10 minutes)</a:t>
            </a:r>
            <a:endParaRPr lang="en-US" sz="3200" dirty="0">
              <a:solidFill>
                <a:srgbClr val="0070C0"/>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128007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7B203A-CD1D-EB3B-38D6-C95C62B46438}"/>
              </a:ext>
            </a:extLst>
          </p:cNvPr>
          <p:cNvPicPr>
            <a:picLocks noChangeAspect="1"/>
          </p:cNvPicPr>
          <p:nvPr/>
        </p:nvPicPr>
        <p:blipFill>
          <a:blip r:embed="rId2"/>
          <a:stretch>
            <a:fillRect/>
          </a:stretch>
        </p:blipFill>
        <p:spPr>
          <a:xfrm>
            <a:off x="736198" y="958647"/>
            <a:ext cx="4374816" cy="3825975"/>
          </a:xfrm>
          <a:prstGeom prst="rect">
            <a:avLst/>
          </a:prstGeom>
        </p:spPr>
      </p:pic>
      <p:sp>
        <p:nvSpPr>
          <p:cNvPr id="3" name="Google Shape;697;p15">
            <a:extLst>
              <a:ext uri="{FF2B5EF4-FFF2-40B4-BE49-F238E27FC236}">
                <a16:creationId xmlns:a16="http://schemas.microsoft.com/office/drawing/2014/main" id="{C089F33F-AA41-5E11-0FA9-6270B125935E}"/>
              </a:ext>
            </a:extLst>
          </p:cNvPr>
          <p:cNvSpPr txBox="1">
            <a:spLocks/>
          </p:cNvSpPr>
          <p:nvPr/>
        </p:nvSpPr>
        <p:spPr>
          <a:xfrm>
            <a:off x="663167" y="102449"/>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rgbClr val="0070C0"/>
                </a:solidFill>
                <a:latin typeface="Arial" panose="020B0604020202020204" pitchFamily="34" charset="0"/>
                <a:ea typeface="Lato" panose="020F0502020204030203" pitchFamily="34" charset="0"/>
                <a:cs typeface="Arial" panose="020B0604020202020204" pitchFamily="34" charset="0"/>
              </a:rPr>
              <a:t>5) Full pipeline based on Asari</a:t>
            </a:r>
          </a:p>
        </p:txBody>
      </p:sp>
      <p:pic>
        <p:nvPicPr>
          <p:cNvPr id="4" name="Picture 3" descr="A diagram of a process&#10;&#10;Description automatically generated">
            <a:extLst>
              <a:ext uri="{FF2B5EF4-FFF2-40B4-BE49-F238E27FC236}">
                <a16:creationId xmlns:a16="http://schemas.microsoft.com/office/drawing/2014/main" id="{5DB9242E-2563-5C70-172A-90AA2ED36F06}"/>
              </a:ext>
            </a:extLst>
          </p:cNvPr>
          <p:cNvPicPr>
            <a:picLocks noChangeAspect="1"/>
          </p:cNvPicPr>
          <p:nvPr/>
        </p:nvPicPr>
        <p:blipFill rotWithShape="1">
          <a:blip r:embed="rId3"/>
          <a:srcRect l="-2"/>
          <a:stretch/>
        </p:blipFill>
        <p:spPr>
          <a:xfrm>
            <a:off x="4130977" y="2345320"/>
            <a:ext cx="7324825" cy="4028968"/>
          </a:xfrm>
          <a:prstGeom prst="rect">
            <a:avLst/>
          </a:prstGeom>
        </p:spPr>
      </p:pic>
    </p:spTree>
    <p:extLst>
      <p:ext uri="{BB962C8B-B14F-4D97-AF65-F5344CB8AC3E}">
        <p14:creationId xmlns:p14="http://schemas.microsoft.com/office/powerpoint/2010/main" val="1478185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697;p15">
            <a:extLst>
              <a:ext uri="{FF2B5EF4-FFF2-40B4-BE49-F238E27FC236}">
                <a16:creationId xmlns:a16="http://schemas.microsoft.com/office/drawing/2014/main" id="{5220F054-0806-D09D-39A4-D4835D6A5CA4}"/>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Concepts</a:t>
            </a:r>
          </a:p>
        </p:txBody>
      </p:sp>
      <p:sp>
        <p:nvSpPr>
          <p:cNvPr id="2" name="Content Placeholder 2">
            <a:extLst>
              <a:ext uri="{FF2B5EF4-FFF2-40B4-BE49-F238E27FC236}">
                <a16:creationId xmlns:a16="http://schemas.microsoft.com/office/drawing/2014/main" id="{A0A09774-80EB-61A2-A6DA-233801C98E5E}"/>
              </a:ext>
            </a:extLst>
          </p:cNvPr>
          <p:cNvSpPr txBox="1">
            <a:spLocks/>
          </p:cNvSpPr>
          <p:nvPr/>
        </p:nvSpPr>
        <p:spPr>
          <a:xfrm>
            <a:off x="473657" y="964415"/>
            <a:ext cx="11331063" cy="14851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400" dirty="0"/>
              <a:t>Pre-Annotation: assign </a:t>
            </a:r>
            <a:r>
              <a:rPr lang="en-US" sz="2400" dirty="0" err="1"/>
              <a:t>isotopologue</a:t>
            </a:r>
            <a:r>
              <a:rPr lang="en-US" sz="2400" dirty="0"/>
              <a:t> and adduct to features, group features belonging to same compound.</a:t>
            </a:r>
            <a:br>
              <a:rPr lang="en-US" sz="2400" dirty="0"/>
            </a:br>
            <a:endParaRPr lang="en-US" sz="2400" dirty="0"/>
          </a:p>
          <a:p>
            <a:pPr algn="l"/>
            <a:r>
              <a:rPr lang="en-US" dirty="0"/>
              <a:t>Annotation is the mapping of features to metabolites with varying degrees of confidence:</a:t>
            </a:r>
          </a:p>
          <a:p>
            <a:pPr marL="342900" indent="-342900" algn="l">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ADA952F0-DF40-E1F2-0B0C-D852F41046AE}"/>
              </a:ext>
            </a:extLst>
          </p:cNvPr>
          <p:cNvSpPr txBox="1"/>
          <p:nvPr/>
        </p:nvSpPr>
        <p:spPr>
          <a:xfrm>
            <a:off x="2610465" y="2742370"/>
            <a:ext cx="9096076" cy="1938992"/>
          </a:xfrm>
          <a:prstGeom prst="rect">
            <a:avLst/>
          </a:prstGeom>
          <a:noFill/>
        </p:spPr>
        <p:txBody>
          <a:bodyPr wrap="square">
            <a:spAutoFit/>
          </a:bodyPr>
          <a:lstStyle/>
          <a:p>
            <a:pPr marL="342900" indent="-342900" algn="l">
              <a:buFont typeface="Arial" panose="020B0604020202020204" pitchFamily="34" charset="0"/>
              <a:buChar char="•"/>
            </a:pPr>
            <a:r>
              <a:rPr lang="en-US" sz="2400" dirty="0"/>
              <a:t>Level 1: retention time and m/z similarity to authentic standards, ideally with MS2</a:t>
            </a:r>
          </a:p>
          <a:p>
            <a:pPr marL="342900" indent="-342900" algn="l">
              <a:buFont typeface="Arial" panose="020B0604020202020204" pitchFamily="34" charset="0"/>
              <a:buChar char="•"/>
            </a:pPr>
            <a:r>
              <a:rPr lang="en-US" sz="2400" dirty="0"/>
              <a:t>Level 2: MS2 similarity to database spectra</a:t>
            </a:r>
          </a:p>
          <a:p>
            <a:pPr marL="342900" indent="-342900" algn="l">
              <a:buFont typeface="Arial" panose="020B0604020202020204" pitchFamily="34" charset="0"/>
              <a:buChar char="•"/>
            </a:pPr>
            <a:r>
              <a:rPr lang="en-US" sz="2400" dirty="0"/>
              <a:t>Level 4: m/z similarity to database entries</a:t>
            </a:r>
            <a:br>
              <a:rPr lang="en-US" sz="2400" dirty="0"/>
            </a:br>
            <a:endParaRPr lang="en-US" sz="2400" dirty="0"/>
          </a:p>
        </p:txBody>
      </p:sp>
      <p:cxnSp>
        <p:nvCxnSpPr>
          <p:cNvPr id="13" name="Straight Arrow Connector 12">
            <a:extLst>
              <a:ext uri="{FF2B5EF4-FFF2-40B4-BE49-F238E27FC236}">
                <a16:creationId xmlns:a16="http://schemas.microsoft.com/office/drawing/2014/main" id="{73214AFB-02EA-8AD8-3E65-DAF9A04A1F44}"/>
              </a:ext>
            </a:extLst>
          </p:cNvPr>
          <p:cNvCxnSpPr/>
          <p:nvPr/>
        </p:nvCxnSpPr>
        <p:spPr>
          <a:xfrm>
            <a:off x="2344994" y="2644441"/>
            <a:ext cx="0" cy="21348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EACC834-B63A-D124-27DF-172CCC5828CC}"/>
              </a:ext>
            </a:extLst>
          </p:cNvPr>
          <p:cNvSpPr txBox="1"/>
          <p:nvPr/>
        </p:nvSpPr>
        <p:spPr>
          <a:xfrm>
            <a:off x="538335" y="3331047"/>
            <a:ext cx="1741981" cy="830997"/>
          </a:xfrm>
          <a:prstGeom prst="rect">
            <a:avLst/>
          </a:prstGeom>
          <a:noFill/>
        </p:spPr>
        <p:txBody>
          <a:bodyPr wrap="square">
            <a:spAutoFit/>
          </a:bodyPr>
          <a:lstStyle/>
          <a:p>
            <a:pPr algn="ctr"/>
            <a:r>
              <a:rPr lang="en-US" sz="2400" dirty="0"/>
              <a:t>Decreasing</a:t>
            </a:r>
          </a:p>
          <a:p>
            <a:pPr algn="ctr"/>
            <a:r>
              <a:rPr lang="en-US" sz="2400" dirty="0"/>
              <a:t>Confidence</a:t>
            </a:r>
          </a:p>
        </p:txBody>
      </p:sp>
      <p:sp>
        <p:nvSpPr>
          <p:cNvPr id="15" name="Content Placeholder 2">
            <a:extLst>
              <a:ext uri="{FF2B5EF4-FFF2-40B4-BE49-F238E27FC236}">
                <a16:creationId xmlns:a16="http://schemas.microsoft.com/office/drawing/2014/main" id="{31B0592F-917F-72BF-DC83-E693EFAE90BD}"/>
              </a:ext>
            </a:extLst>
          </p:cNvPr>
          <p:cNvSpPr txBox="1">
            <a:spLocks/>
          </p:cNvSpPr>
          <p:nvPr/>
        </p:nvSpPr>
        <p:spPr>
          <a:xfrm>
            <a:off x="473657" y="5035259"/>
            <a:ext cx="10690474" cy="9767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Ion mobility, collision cross-section, biological context, etc. can improve annotation but not included in the current pipeline.</a:t>
            </a:r>
          </a:p>
        </p:txBody>
      </p:sp>
    </p:spTree>
    <p:extLst>
      <p:ext uri="{BB962C8B-B14F-4D97-AF65-F5344CB8AC3E}">
        <p14:creationId xmlns:p14="http://schemas.microsoft.com/office/powerpoint/2010/main" val="275978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1738276" y="229111"/>
            <a:ext cx="8717594"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0070C0"/>
                </a:solidFill>
                <a:latin typeface="Arial" panose="020B0604020202020204" pitchFamily="34" charset="0"/>
                <a:ea typeface="Lato" panose="020F0502020204030203" pitchFamily="34" charset="0"/>
                <a:cs typeface="Arial" panose="020B0604020202020204" pitchFamily="34" charset="0"/>
              </a:rPr>
              <a:t>Session schedule</a:t>
            </a:r>
          </a:p>
        </p:txBody>
      </p:sp>
      <p:sp>
        <p:nvSpPr>
          <p:cNvPr id="6" name="TextBox 5">
            <a:extLst>
              <a:ext uri="{FF2B5EF4-FFF2-40B4-BE49-F238E27FC236}">
                <a16:creationId xmlns:a16="http://schemas.microsoft.com/office/drawing/2014/main" id="{FF6D1B0D-491E-C6A4-BDCD-9F395CDB4ECC}"/>
              </a:ext>
            </a:extLst>
          </p:cNvPr>
          <p:cNvSpPr txBox="1"/>
          <p:nvPr/>
        </p:nvSpPr>
        <p:spPr>
          <a:xfrm>
            <a:off x="1738275" y="1515142"/>
            <a:ext cx="9185887" cy="3420808"/>
          </a:xfrm>
          <a:prstGeom prst="rect">
            <a:avLst/>
          </a:prstGeom>
          <a:noFill/>
        </p:spPr>
        <p:txBody>
          <a:bodyPr wrap="square" rtlCol="0">
            <a:spAutoFit/>
          </a:bodyPr>
          <a:lstStyle/>
          <a:p>
            <a:pPr marL="457200" marR="0" indent="-457200">
              <a:lnSpc>
                <a:spcPct val="150000"/>
              </a:lnSpc>
              <a:spcBef>
                <a:spcPts val="100"/>
              </a:spcBef>
              <a:spcAft>
                <a:spcPts val="100"/>
              </a:spcAft>
              <a:buFont typeface="+mj-lt"/>
              <a:buAutoNum type="arabicParenR"/>
            </a:pPr>
            <a:r>
              <a:rPr lang="en-US" sz="2000" b="0" dirty="0">
                <a:effectLst/>
                <a:latin typeface="Arial" panose="020B0604020202020204" pitchFamily="34" charset="0"/>
                <a:ea typeface="Times New Roman" panose="02020603050405020304" pitchFamily="18" charset="0"/>
              </a:rPr>
              <a:t>Hand-on exercise using asari CLI (10 minutes)</a:t>
            </a:r>
          </a:p>
          <a:p>
            <a:pPr marL="457200" marR="0" indent="-457200">
              <a:lnSpc>
                <a:spcPct val="150000"/>
              </a:lnSpc>
              <a:spcBef>
                <a:spcPts val="100"/>
              </a:spcBef>
              <a:spcAft>
                <a:spcPts val="100"/>
              </a:spcAft>
              <a:buFont typeface="+mj-lt"/>
              <a:buAutoNum type="arabicParenR"/>
            </a:pPr>
            <a:r>
              <a:rPr lang="en-US" sz="2000" dirty="0">
                <a:latin typeface="Arial" panose="020B0604020202020204" pitchFamily="34" charset="0"/>
                <a:ea typeface="Times New Roman" panose="02020603050405020304" pitchFamily="18" charset="0"/>
              </a:rPr>
              <a:t>Lecture on metabolomics data processing and Asari design (25 minutes)</a:t>
            </a:r>
          </a:p>
          <a:p>
            <a:pPr marL="457200" indent="-457200">
              <a:lnSpc>
                <a:spcPct val="150000"/>
              </a:lnSpc>
              <a:spcBef>
                <a:spcPts val="100"/>
              </a:spcBef>
              <a:spcAft>
                <a:spcPts val="100"/>
              </a:spcAft>
              <a:buFont typeface="+mj-lt"/>
              <a:buAutoNum type="arabicParenR"/>
            </a:pPr>
            <a:r>
              <a:rPr lang="en-US" sz="2000" b="0" dirty="0">
                <a:effectLst/>
                <a:latin typeface="Arial" panose="020B0604020202020204" pitchFamily="34" charset="0"/>
                <a:ea typeface="Times New Roman" panose="02020603050405020304" pitchFamily="18" charset="0"/>
              </a:rPr>
              <a:t>Hand-on exercise using </a:t>
            </a:r>
            <a:r>
              <a:rPr lang="en-US" sz="2000" b="0" dirty="0" err="1">
                <a:effectLst/>
                <a:latin typeface="Arial" panose="020B0604020202020204" pitchFamily="34" charset="0"/>
                <a:ea typeface="Times New Roman" panose="02020603050405020304" pitchFamily="18" charset="0"/>
              </a:rPr>
              <a:t>Jupyter</a:t>
            </a:r>
            <a:r>
              <a:rPr lang="en-US" sz="2000" b="0" dirty="0">
                <a:effectLst/>
                <a:latin typeface="Arial" panose="020B0604020202020204" pitchFamily="34" charset="0"/>
                <a:ea typeface="Times New Roman" panose="02020603050405020304" pitchFamily="18" charset="0"/>
              </a:rPr>
              <a:t> Notebook 1 (5 minutes)</a:t>
            </a:r>
            <a:endParaRPr lang="en-US" sz="2000" dirty="0">
              <a:latin typeface="Arial" panose="020B0604020202020204" pitchFamily="34" charset="0"/>
              <a:ea typeface="Times New Roman" panose="02020603050405020304" pitchFamily="18" charset="0"/>
            </a:endParaRPr>
          </a:p>
          <a:p>
            <a:pPr marL="457200" indent="-457200">
              <a:lnSpc>
                <a:spcPct val="150000"/>
              </a:lnSpc>
              <a:spcBef>
                <a:spcPts val="100"/>
              </a:spcBef>
              <a:spcAft>
                <a:spcPts val="100"/>
              </a:spcAft>
              <a:buFont typeface="+mj-lt"/>
              <a:buAutoNum type="arabicParenR"/>
            </a:pPr>
            <a:r>
              <a:rPr lang="en-US" sz="2000" dirty="0">
                <a:latin typeface="Arial" panose="020B0604020202020204" pitchFamily="34" charset="0"/>
                <a:ea typeface="Times New Roman" panose="02020603050405020304" pitchFamily="18" charset="0"/>
              </a:rPr>
              <a:t>Q and A </a:t>
            </a:r>
            <a:endParaRPr lang="en-US" sz="2000" dirty="0">
              <a:effectLst/>
              <a:latin typeface="Arial" panose="020B0604020202020204" pitchFamily="34" charset="0"/>
              <a:ea typeface="Times New Roman" panose="02020603050405020304" pitchFamily="18" charset="0"/>
            </a:endParaRPr>
          </a:p>
          <a:p>
            <a:pPr marL="457200" marR="0" indent="-457200">
              <a:lnSpc>
                <a:spcPct val="150000"/>
              </a:lnSpc>
              <a:spcBef>
                <a:spcPts val="100"/>
              </a:spcBef>
              <a:spcAft>
                <a:spcPts val="100"/>
              </a:spcAft>
              <a:buFont typeface="+mj-lt"/>
              <a:buAutoNum type="arabicParenR"/>
            </a:pPr>
            <a:r>
              <a:rPr lang="en-US" sz="2000" dirty="0">
                <a:latin typeface="Arial" panose="020B0604020202020204" pitchFamily="34" charset="0"/>
                <a:ea typeface="Times New Roman" panose="02020603050405020304" pitchFamily="18" charset="0"/>
              </a:rPr>
              <a:t>Lecture on annotation and </a:t>
            </a:r>
            <a:r>
              <a:rPr lang="en-US" sz="2000" b="0" dirty="0">
                <a:effectLst/>
                <a:latin typeface="Arial" panose="020B0604020202020204" pitchFamily="34" charset="0"/>
                <a:ea typeface="Times New Roman" panose="02020603050405020304" pitchFamily="18" charset="0"/>
              </a:rPr>
              <a:t>PCPFM pipeline (15 minutes) </a:t>
            </a:r>
          </a:p>
          <a:p>
            <a:pPr marL="457200" marR="0" indent="-457200">
              <a:lnSpc>
                <a:spcPct val="150000"/>
              </a:lnSpc>
              <a:spcBef>
                <a:spcPts val="100"/>
              </a:spcBef>
              <a:spcAft>
                <a:spcPts val="100"/>
              </a:spcAft>
              <a:buFont typeface="+mj-lt"/>
              <a:buAutoNum type="arabicParenR"/>
            </a:pPr>
            <a:r>
              <a:rPr lang="en-US" sz="2000" b="0" dirty="0">
                <a:effectLst/>
                <a:latin typeface="Arial" panose="020B0604020202020204" pitchFamily="34" charset="0"/>
                <a:ea typeface="Times New Roman" panose="02020603050405020304" pitchFamily="18" charset="0"/>
              </a:rPr>
              <a:t>Hand-on exercise using </a:t>
            </a:r>
            <a:r>
              <a:rPr lang="en-US" sz="2000" b="0" dirty="0" err="1">
                <a:effectLst/>
                <a:latin typeface="Arial" panose="020B0604020202020204" pitchFamily="34" charset="0"/>
                <a:ea typeface="Times New Roman" panose="02020603050405020304" pitchFamily="18" charset="0"/>
              </a:rPr>
              <a:t>Jupyter</a:t>
            </a:r>
            <a:r>
              <a:rPr lang="en-US" sz="2000" b="0" dirty="0">
                <a:effectLst/>
                <a:latin typeface="Arial" panose="020B0604020202020204" pitchFamily="34" charset="0"/>
                <a:ea typeface="Times New Roman" panose="02020603050405020304" pitchFamily="18" charset="0"/>
              </a:rPr>
              <a:t> Notebook 2 (10 minutes)</a:t>
            </a:r>
            <a:endParaRPr lang="en-US" sz="2000" dirty="0">
              <a:latin typeface="Arial" panose="020B0604020202020204" pitchFamily="34" charset="0"/>
              <a:ea typeface="Times New Roman" panose="02020603050405020304" pitchFamily="18" charset="0"/>
            </a:endParaRPr>
          </a:p>
          <a:p>
            <a:pPr marL="457200" indent="-457200">
              <a:lnSpc>
                <a:spcPct val="150000"/>
              </a:lnSpc>
              <a:spcBef>
                <a:spcPts val="100"/>
              </a:spcBef>
              <a:spcAft>
                <a:spcPts val="100"/>
              </a:spcAft>
              <a:buFont typeface="+mj-lt"/>
              <a:buAutoNum type="arabicParenR"/>
            </a:pPr>
            <a:r>
              <a:rPr lang="en-US" sz="2000" dirty="0">
                <a:latin typeface="Arial" panose="020B0604020202020204" pitchFamily="34" charset="0"/>
                <a:ea typeface="Times New Roman" panose="02020603050405020304" pitchFamily="18" charset="0"/>
              </a:rPr>
              <a:t>Q and A</a:t>
            </a:r>
            <a:endParaRPr lang="en-US" sz="2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012909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219D4-29AD-92DF-9253-F3AAFF7157F0}"/>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10314329-7DE1-4020-176B-87610868B68A}"/>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What is Pre-Annotation?</a:t>
            </a:r>
            <a:endParaRPr lang="en-US" sz="2667" dirty="0">
              <a:latin typeface="Lato" panose="020F0502020204030203" pitchFamily="34" charset="0"/>
              <a:ea typeface="Lato" panose="020F0502020204030203" pitchFamily="34" charset="0"/>
              <a:cs typeface="Lato" panose="020F0502020204030203" pitchFamily="34" charset="0"/>
            </a:endParaRPr>
          </a:p>
        </p:txBody>
      </p:sp>
      <p:cxnSp>
        <p:nvCxnSpPr>
          <p:cNvPr id="2" name="Straight Connector 1">
            <a:extLst>
              <a:ext uri="{FF2B5EF4-FFF2-40B4-BE49-F238E27FC236}">
                <a16:creationId xmlns:a16="http://schemas.microsoft.com/office/drawing/2014/main" id="{774F3ED4-3290-7239-D14C-E7C19FF78AD4}"/>
              </a:ext>
            </a:extLst>
          </p:cNvPr>
          <p:cNvCxnSpPr>
            <a:cxnSpLocks/>
          </p:cNvCxnSpPr>
          <p:nvPr/>
        </p:nvCxnSpPr>
        <p:spPr>
          <a:xfrm flipH="1">
            <a:off x="2793247" y="3667829"/>
            <a:ext cx="62268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E825D89-095F-C87D-1615-DE15243CB51D}"/>
              </a:ext>
            </a:extLst>
          </p:cNvPr>
          <p:cNvSpPr txBox="1"/>
          <p:nvPr/>
        </p:nvSpPr>
        <p:spPr>
          <a:xfrm flipH="1">
            <a:off x="2080996" y="3469268"/>
            <a:ext cx="654806" cy="369332"/>
          </a:xfrm>
          <a:prstGeom prst="rect">
            <a:avLst/>
          </a:prstGeom>
          <a:noFill/>
        </p:spPr>
        <p:txBody>
          <a:bodyPr wrap="square" rtlCol="0">
            <a:spAutoFit/>
          </a:bodyPr>
          <a:lstStyle/>
          <a:p>
            <a:pPr algn="ctr"/>
            <a:r>
              <a:rPr lang="en-US" dirty="0"/>
              <a:t>m/z</a:t>
            </a:r>
          </a:p>
        </p:txBody>
      </p:sp>
      <p:cxnSp>
        <p:nvCxnSpPr>
          <p:cNvPr id="12" name="Straight Connector 11">
            <a:extLst>
              <a:ext uri="{FF2B5EF4-FFF2-40B4-BE49-F238E27FC236}">
                <a16:creationId xmlns:a16="http://schemas.microsoft.com/office/drawing/2014/main" id="{F9E07897-1721-D991-B716-4961207A2BCD}"/>
              </a:ext>
            </a:extLst>
          </p:cNvPr>
          <p:cNvCxnSpPr>
            <a:cxnSpLocks/>
          </p:cNvCxnSpPr>
          <p:nvPr/>
        </p:nvCxnSpPr>
        <p:spPr>
          <a:xfrm flipV="1">
            <a:off x="3599379" y="2487644"/>
            <a:ext cx="0" cy="11801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76722F-F1E5-F46F-0FF9-8C84E2183453}"/>
              </a:ext>
            </a:extLst>
          </p:cNvPr>
          <p:cNvCxnSpPr>
            <a:cxnSpLocks/>
          </p:cNvCxnSpPr>
          <p:nvPr/>
        </p:nvCxnSpPr>
        <p:spPr>
          <a:xfrm flipV="1">
            <a:off x="3925200" y="3077736"/>
            <a:ext cx="0" cy="5900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03F41A-B0C4-0402-8FE4-24EDFE62FD62}"/>
              </a:ext>
            </a:extLst>
          </p:cNvPr>
          <p:cNvCxnSpPr>
            <a:cxnSpLocks/>
          </p:cNvCxnSpPr>
          <p:nvPr/>
        </p:nvCxnSpPr>
        <p:spPr>
          <a:xfrm flipV="1">
            <a:off x="4251021" y="3459851"/>
            <a:ext cx="0" cy="2079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5A0FC4-EDCE-F601-4F43-9D9B7E5FB72F}"/>
              </a:ext>
            </a:extLst>
          </p:cNvPr>
          <p:cNvCxnSpPr>
            <a:cxnSpLocks/>
          </p:cNvCxnSpPr>
          <p:nvPr/>
        </p:nvCxnSpPr>
        <p:spPr>
          <a:xfrm flipV="1">
            <a:off x="6636869" y="2844996"/>
            <a:ext cx="0" cy="8228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A5D1EC3-B5F2-033A-B303-8F4E2065C8E4}"/>
              </a:ext>
            </a:extLst>
          </p:cNvPr>
          <p:cNvCxnSpPr>
            <a:cxnSpLocks/>
          </p:cNvCxnSpPr>
          <p:nvPr/>
        </p:nvCxnSpPr>
        <p:spPr>
          <a:xfrm flipV="1">
            <a:off x="6962690" y="3373140"/>
            <a:ext cx="0" cy="2946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A62E996-B537-069D-485F-1179C0678BC3}"/>
              </a:ext>
            </a:extLst>
          </p:cNvPr>
          <p:cNvCxnSpPr>
            <a:cxnSpLocks/>
          </p:cNvCxnSpPr>
          <p:nvPr/>
        </p:nvCxnSpPr>
        <p:spPr>
          <a:xfrm flipV="1">
            <a:off x="8289621" y="3152423"/>
            <a:ext cx="0" cy="5154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Picture 2" descr="keletal formula of arginine">
            <a:extLst>
              <a:ext uri="{FF2B5EF4-FFF2-40B4-BE49-F238E27FC236}">
                <a16:creationId xmlns:a16="http://schemas.microsoft.com/office/drawing/2014/main" id="{ADE0A0D0-DAAE-94AD-2144-90CECC55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74" y="1193871"/>
            <a:ext cx="2430770" cy="88115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Curved Connector 28">
            <a:extLst>
              <a:ext uri="{FF2B5EF4-FFF2-40B4-BE49-F238E27FC236}">
                <a16:creationId xmlns:a16="http://schemas.microsoft.com/office/drawing/2014/main" id="{A3BC624A-B100-1F31-7124-D3A3F5EB518A}"/>
              </a:ext>
            </a:extLst>
          </p:cNvPr>
          <p:cNvCxnSpPr>
            <a:stCxn id="27" idx="3"/>
          </p:cNvCxnSpPr>
          <p:nvPr/>
        </p:nvCxnSpPr>
        <p:spPr>
          <a:xfrm>
            <a:off x="2560044" y="1634448"/>
            <a:ext cx="3220231" cy="853196"/>
          </a:xfrm>
          <a:prstGeom prst="curvedConnector3">
            <a:avLst>
              <a:gd name="adj1" fmla="val 99937"/>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B39A43C-FB88-DB7D-5EAF-52F907E91F0C}"/>
              </a:ext>
            </a:extLst>
          </p:cNvPr>
          <p:cNvSpPr txBox="1"/>
          <p:nvPr/>
        </p:nvSpPr>
        <p:spPr>
          <a:xfrm>
            <a:off x="643880" y="2112648"/>
            <a:ext cx="2007476" cy="646331"/>
          </a:xfrm>
          <a:prstGeom prst="rect">
            <a:avLst/>
          </a:prstGeom>
          <a:noFill/>
        </p:spPr>
        <p:txBody>
          <a:bodyPr wrap="square" rtlCol="0">
            <a:spAutoFit/>
          </a:bodyPr>
          <a:lstStyle/>
          <a:p>
            <a:r>
              <a:rPr lang="en-US" dirty="0"/>
              <a:t>One Compound, Many Features</a:t>
            </a:r>
          </a:p>
        </p:txBody>
      </p:sp>
      <p:sp>
        <p:nvSpPr>
          <p:cNvPr id="32" name="TextBox 31">
            <a:extLst>
              <a:ext uri="{FF2B5EF4-FFF2-40B4-BE49-F238E27FC236}">
                <a16:creationId xmlns:a16="http://schemas.microsoft.com/office/drawing/2014/main" id="{02AB28B3-328F-1007-F15B-F2BF96DC1AF9}"/>
              </a:ext>
            </a:extLst>
          </p:cNvPr>
          <p:cNvSpPr txBox="1"/>
          <p:nvPr/>
        </p:nvSpPr>
        <p:spPr>
          <a:xfrm>
            <a:off x="3223751" y="2099600"/>
            <a:ext cx="1003623" cy="369332"/>
          </a:xfrm>
          <a:prstGeom prst="rect">
            <a:avLst/>
          </a:prstGeom>
          <a:noFill/>
        </p:spPr>
        <p:txBody>
          <a:bodyPr wrap="square" rtlCol="0">
            <a:spAutoFit/>
          </a:bodyPr>
          <a:lstStyle/>
          <a:p>
            <a:r>
              <a:rPr lang="en-US" dirty="0"/>
              <a:t>m, +H</a:t>
            </a:r>
            <a:r>
              <a:rPr lang="en-US" baseline="30000" dirty="0"/>
              <a:t>+</a:t>
            </a:r>
          </a:p>
        </p:txBody>
      </p:sp>
      <p:sp>
        <p:nvSpPr>
          <p:cNvPr id="33" name="TextBox 32">
            <a:extLst>
              <a:ext uri="{FF2B5EF4-FFF2-40B4-BE49-F238E27FC236}">
                <a16:creationId xmlns:a16="http://schemas.microsoft.com/office/drawing/2014/main" id="{B3D0425D-7133-70EE-41A9-3B5819AEE588}"/>
              </a:ext>
            </a:extLst>
          </p:cNvPr>
          <p:cNvSpPr txBox="1"/>
          <p:nvPr/>
        </p:nvSpPr>
        <p:spPr>
          <a:xfrm>
            <a:off x="3733032" y="2679103"/>
            <a:ext cx="1608559" cy="369332"/>
          </a:xfrm>
          <a:prstGeom prst="rect">
            <a:avLst/>
          </a:prstGeom>
          <a:noFill/>
        </p:spPr>
        <p:txBody>
          <a:bodyPr wrap="square" rtlCol="0">
            <a:spAutoFit/>
          </a:bodyPr>
          <a:lstStyle/>
          <a:p>
            <a:r>
              <a:rPr lang="en-US" dirty="0"/>
              <a:t>m+</a:t>
            </a:r>
            <a:r>
              <a:rPr lang="en-US" baseline="30000" dirty="0"/>
              <a:t>13</a:t>
            </a:r>
            <a:r>
              <a:rPr lang="en-US" dirty="0"/>
              <a:t>C</a:t>
            </a:r>
            <a:r>
              <a:rPr lang="en-US" baseline="-25000" dirty="0"/>
              <a:t>1</a:t>
            </a:r>
            <a:r>
              <a:rPr lang="en-US" dirty="0"/>
              <a:t>, +H</a:t>
            </a:r>
            <a:r>
              <a:rPr lang="en-US" baseline="30000" dirty="0"/>
              <a:t>+</a:t>
            </a:r>
          </a:p>
        </p:txBody>
      </p:sp>
      <p:sp>
        <p:nvSpPr>
          <p:cNvPr id="34" name="TextBox 33">
            <a:extLst>
              <a:ext uri="{FF2B5EF4-FFF2-40B4-BE49-F238E27FC236}">
                <a16:creationId xmlns:a16="http://schemas.microsoft.com/office/drawing/2014/main" id="{5C31FDB2-02CC-3DA0-8735-5B52C12ABF8A}"/>
              </a:ext>
            </a:extLst>
          </p:cNvPr>
          <p:cNvSpPr txBox="1"/>
          <p:nvPr/>
        </p:nvSpPr>
        <p:spPr>
          <a:xfrm>
            <a:off x="4090378" y="3090519"/>
            <a:ext cx="1608559" cy="369332"/>
          </a:xfrm>
          <a:prstGeom prst="rect">
            <a:avLst/>
          </a:prstGeom>
          <a:noFill/>
        </p:spPr>
        <p:txBody>
          <a:bodyPr wrap="square" rtlCol="0">
            <a:spAutoFit/>
          </a:bodyPr>
          <a:lstStyle/>
          <a:p>
            <a:r>
              <a:rPr lang="en-US" dirty="0"/>
              <a:t>m+</a:t>
            </a:r>
            <a:r>
              <a:rPr lang="en-US" baseline="30000" dirty="0"/>
              <a:t>13</a:t>
            </a:r>
            <a:r>
              <a:rPr lang="en-US" dirty="0"/>
              <a:t>C</a:t>
            </a:r>
            <a:r>
              <a:rPr lang="en-US" baseline="-25000" dirty="0"/>
              <a:t>2</a:t>
            </a:r>
            <a:r>
              <a:rPr lang="en-US" dirty="0"/>
              <a:t>, +H</a:t>
            </a:r>
            <a:r>
              <a:rPr lang="en-US" baseline="30000" dirty="0"/>
              <a:t>+</a:t>
            </a:r>
          </a:p>
        </p:txBody>
      </p:sp>
      <p:sp>
        <p:nvSpPr>
          <p:cNvPr id="35" name="TextBox 34">
            <a:extLst>
              <a:ext uri="{FF2B5EF4-FFF2-40B4-BE49-F238E27FC236}">
                <a16:creationId xmlns:a16="http://schemas.microsoft.com/office/drawing/2014/main" id="{2CAB4AB3-CB64-D63B-C43C-3859A1E11E62}"/>
              </a:ext>
            </a:extLst>
          </p:cNvPr>
          <p:cNvSpPr txBox="1"/>
          <p:nvPr/>
        </p:nvSpPr>
        <p:spPr>
          <a:xfrm>
            <a:off x="6135057" y="2435813"/>
            <a:ext cx="1003623" cy="369332"/>
          </a:xfrm>
          <a:prstGeom prst="rect">
            <a:avLst/>
          </a:prstGeom>
          <a:noFill/>
        </p:spPr>
        <p:txBody>
          <a:bodyPr wrap="square" rtlCol="0">
            <a:spAutoFit/>
          </a:bodyPr>
          <a:lstStyle/>
          <a:p>
            <a:r>
              <a:rPr lang="en-US" dirty="0"/>
              <a:t>m, +Na</a:t>
            </a:r>
            <a:r>
              <a:rPr lang="en-US" baseline="30000" dirty="0"/>
              <a:t>+</a:t>
            </a:r>
          </a:p>
        </p:txBody>
      </p:sp>
      <p:sp>
        <p:nvSpPr>
          <p:cNvPr id="36" name="TextBox 35">
            <a:extLst>
              <a:ext uri="{FF2B5EF4-FFF2-40B4-BE49-F238E27FC236}">
                <a16:creationId xmlns:a16="http://schemas.microsoft.com/office/drawing/2014/main" id="{2BBB46F3-429D-0B14-0600-5DEF1F21BBED}"/>
              </a:ext>
            </a:extLst>
          </p:cNvPr>
          <p:cNvSpPr txBox="1"/>
          <p:nvPr/>
        </p:nvSpPr>
        <p:spPr>
          <a:xfrm>
            <a:off x="6668521" y="3052817"/>
            <a:ext cx="1447912" cy="369332"/>
          </a:xfrm>
          <a:prstGeom prst="rect">
            <a:avLst/>
          </a:prstGeom>
          <a:noFill/>
        </p:spPr>
        <p:txBody>
          <a:bodyPr wrap="square" rtlCol="0">
            <a:spAutoFit/>
          </a:bodyPr>
          <a:lstStyle/>
          <a:p>
            <a:r>
              <a:rPr lang="en-US" dirty="0"/>
              <a:t>m+</a:t>
            </a:r>
            <a:r>
              <a:rPr lang="en-US" baseline="30000" dirty="0"/>
              <a:t>13</a:t>
            </a:r>
            <a:r>
              <a:rPr lang="en-US" dirty="0"/>
              <a:t>C</a:t>
            </a:r>
            <a:r>
              <a:rPr lang="en-US" baseline="-25000" dirty="0"/>
              <a:t>1</a:t>
            </a:r>
            <a:r>
              <a:rPr lang="en-US" dirty="0"/>
              <a:t>, +Na</a:t>
            </a:r>
            <a:r>
              <a:rPr lang="en-US" baseline="30000" dirty="0"/>
              <a:t>+</a:t>
            </a:r>
          </a:p>
        </p:txBody>
      </p:sp>
      <p:sp>
        <p:nvSpPr>
          <p:cNvPr id="37" name="TextBox 36">
            <a:extLst>
              <a:ext uri="{FF2B5EF4-FFF2-40B4-BE49-F238E27FC236}">
                <a16:creationId xmlns:a16="http://schemas.microsoft.com/office/drawing/2014/main" id="{3236AD29-829F-5FDD-0DD8-AE93CE550E34}"/>
              </a:ext>
            </a:extLst>
          </p:cNvPr>
          <p:cNvSpPr txBox="1"/>
          <p:nvPr/>
        </p:nvSpPr>
        <p:spPr>
          <a:xfrm>
            <a:off x="8012470" y="2787610"/>
            <a:ext cx="1447912" cy="369332"/>
          </a:xfrm>
          <a:prstGeom prst="rect">
            <a:avLst/>
          </a:prstGeom>
          <a:noFill/>
        </p:spPr>
        <p:txBody>
          <a:bodyPr wrap="square" rtlCol="0">
            <a:spAutoFit/>
          </a:bodyPr>
          <a:lstStyle/>
          <a:p>
            <a:r>
              <a:rPr lang="en-US" dirty="0"/>
              <a:t>m, +ACN</a:t>
            </a:r>
            <a:r>
              <a:rPr lang="en-US" baseline="30000" dirty="0"/>
              <a:t>+</a:t>
            </a:r>
          </a:p>
        </p:txBody>
      </p:sp>
      <p:sp>
        <p:nvSpPr>
          <p:cNvPr id="38" name="Left Brace 37">
            <a:extLst>
              <a:ext uri="{FF2B5EF4-FFF2-40B4-BE49-F238E27FC236}">
                <a16:creationId xmlns:a16="http://schemas.microsoft.com/office/drawing/2014/main" id="{69C652E0-A2DC-64FF-2BD1-602E9EF686E3}"/>
              </a:ext>
            </a:extLst>
          </p:cNvPr>
          <p:cNvSpPr/>
          <p:nvPr/>
        </p:nvSpPr>
        <p:spPr>
          <a:xfrm rot="16200000">
            <a:off x="5720857" y="779468"/>
            <a:ext cx="430504" cy="640061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52BC594A-A5E2-03BE-B3F7-91213AE2E7B8}"/>
              </a:ext>
            </a:extLst>
          </p:cNvPr>
          <p:cNvSpPr txBox="1"/>
          <p:nvPr/>
        </p:nvSpPr>
        <p:spPr>
          <a:xfrm>
            <a:off x="9256571" y="1650983"/>
            <a:ext cx="2695904" cy="1200329"/>
          </a:xfrm>
          <a:prstGeom prst="rect">
            <a:avLst/>
          </a:prstGeom>
          <a:noFill/>
        </p:spPr>
        <p:txBody>
          <a:bodyPr wrap="square" rtlCol="0">
            <a:spAutoFit/>
          </a:bodyPr>
          <a:lstStyle/>
          <a:p>
            <a:pPr algn="ctr"/>
            <a:r>
              <a:rPr lang="en-US" dirty="0"/>
              <a:t>Traditional techniques, each feature is queried for annotation = 6 searches! More false positives</a:t>
            </a:r>
          </a:p>
        </p:txBody>
      </p:sp>
      <p:sp>
        <p:nvSpPr>
          <p:cNvPr id="42" name="TextBox 41">
            <a:extLst>
              <a:ext uri="{FF2B5EF4-FFF2-40B4-BE49-F238E27FC236}">
                <a16:creationId xmlns:a16="http://schemas.microsoft.com/office/drawing/2014/main" id="{A50BE3FD-780A-2EF9-353C-C553555D623D}"/>
              </a:ext>
            </a:extLst>
          </p:cNvPr>
          <p:cNvSpPr txBox="1"/>
          <p:nvPr/>
        </p:nvSpPr>
        <p:spPr>
          <a:xfrm>
            <a:off x="4588157" y="4244982"/>
            <a:ext cx="2695904" cy="369332"/>
          </a:xfrm>
          <a:prstGeom prst="rect">
            <a:avLst/>
          </a:prstGeom>
          <a:noFill/>
        </p:spPr>
        <p:txBody>
          <a:bodyPr wrap="square" rtlCol="0">
            <a:spAutoFit/>
          </a:bodyPr>
          <a:lstStyle/>
          <a:p>
            <a:pPr algn="ctr"/>
            <a:r>
              <a:rPr lang="en-US" dirty="0"/>
              <a:t>Empirical Compound</a:t>
            </a:r>
          </a:p>
        </p:txBody>
      </p:sp>
      <p:cxnSp>
        <p:nvCxnSpPr>
          <p:cNvPr id="43" name="Straight Connector 42">
            <a:extLst>
              <a:ext uri="{FF2B5EF4-FFF2-40B4-BE49-F238E27FC236}">
                <a16:creationId xmlns:a16="http://schemas.microsoft.com/office/drawing/2014/main" id="{B5367C8B-275A-FBC3-5F8B-4A11A6234793}"/>
              </a:ext>
            </a:extLst>
          </p:cNvPr>
          <p:cNvCxnSpPr>
            <a:cxnSpLocks/>
          </p:cNvCxnSpPr>
          <p:nvPr/>
        </p:nvCxnSpPr>
        <p:spPr>
          <a:xfrm>
            <a:off x="5948500" y="4614314"/>
            <a:ext cx="0" cy="395664"/>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9054F24-D481-BACD-0256-2DC8ECFB0761}"/>
              </a:ext>
            </a:extLst>
          </p:cNvPr>
          <p:cNvSpPr txBox="1"/>
          <p:nvPr/>
        </p:nvSpPr>
        <p:spPr>
          <a:xfrm>
            <a:off x="4580275" y="5034047"/>
            <a:ext cx="2695904" cy="369332"/>
          </a:xfrm>
          <a:prstGeom prst="rect">
            <a:avLst/>
          </a:prstGeom>
          <a:noFill/>
        </p:spPr>
        <p:txBody>
          <a:bodyPr wrap="square" rtlCol="0">
            <a:spAutoFit/>
          </a:bodyPr>
          <a:lstStyle/>
          <a:p>
            <a:pPr algn="ctr"/>
            <a:r>
              <a:rPr lang="en-US" dirty="0"/>
              <a:t>Inferred Neutral Mass</a:t>
            </a:r>
          </a:p>
        </p:txBody>
      </p:sp>
      <p:cxnSp>
        <p:nvCxnSpPr>
          <p:cNvPr id="48" name="Straight Connector 47">
            <a:extLst>
              <a:ext uri="{FF2B5EF4-FFF2-40B4-BE49-F238E27FC236}">
                <a16:creationId xmlns:a16="http://schemas.microsoft.com/office/drawing/2014/main" id="{5AA75064-7E67-8145-5E06-64F1290996B9}"/>
              </a:ext>
            </a:extLst>
          </p:cNvPr>
          <p:cNvCxnSpPr>
            <a:cxnSpLocks/>
          </p:cNvCxnSpPr>
          <p:nvPr/>
        </p:nvCxnSpPr>
        <p:spPr>
          <a:xfrm>
            <a:off x="7138680" y="5218713"/>
            <a:ext cx="1150941"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64C3F01-43BB-5445-B198-59D945788586}"/>
              </a:ext>
            </a:extLst>
          </p:cNvPr>
          <p:cNvSpPr txBox="1"/>
          <p:nvPr/>
        </p:nvSpPr>
        <p:spPr>
          <a:xfrm>
            <a:off x="8506906" y="4775522"/>
            <a:ext cx="2695904" cy="1200329"/>
          </a:xfrm>
          <a:prstGeom prst="rect">
            <a:avLst/>
          </a:prstGeom>
          <a:noFill/>
        </p:spPr>
        <p:txBody>
          <a:bodyPr wrap="square" rtlCol="0">
            <a:spAutoFit/>
          </a:bodyPr>
          <a:lstStyle/>
          <a:p>
            <a:pPr algn="ctr"/>
            <a:r>
              <a:rPr lang="en-US" dirty="0"/>
              <a:t>Empirical compound means one query and fewer false positives.</a:t>
            </a:r>
          </a:p>
          <a:p>
            <a:pPr algn="ctr"/>
            <a:endParaRPr lang="en-US" dirty="0"/>
          </a:p>
        </p:txBody>
      </p:sp>
    </p:spTree>
    <p:extLst>
      <p:ext uri="{BB962C8B-B14F-4D97-AF65-F5344CB8AC3E}">
        <p14:creationId xmlns:p14="http://schemas.microsoft.com/office/powerpoint/2010/main" val="88973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86508-7713-5896-5D75-473BB09863E5}"/>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8BC338C0-40EA-3C15-5391-2B5FCE00798E}"/>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Implementation</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C256CE00-FBB6-388A-44E4-F117B82B3333}"/>
              </a:ext>
            </a:extLst>
          </p:cNvPr>
          <p:cNvPicPr>
            <a:picLocks noChangeAspect="1"/>
          </p:cNvPicPr>
          <p:nvPr/>
        </p:nvPicPr>
        <p:blipFill>
          <a:blip r:embed="rId3"/>
          <a:stretch>
            <a:fillRect/>
          </a:stretch>
        </p:blipFill>
        <p:spPr>
          <a:xfrm>
            <a:off x="113457" y="3122093"/>
            <a:ext cx="2691888" cy="1787052"/>
          </a:xfrm>
          <a:prstGeom prst="rect">
            <a:avLst/>
          </a:prstGeom>
        </p:spPr>
      </p:pic>
      <p:sp>
        <p:nvSpPr>
          <p:cNvPr id="4" name="TextBox 3">
            <a:extLst>
              <a:ext uri="{FF2B5EF4-FFF2-40B4-BE49-F238E27FC236}">
                <a16:creationId xmlns:a16="http://schemas.microsoft.com/office/drawing/2014/main" id="{0224B350-47AB-8321-1B1D-B5AAB1DF1885}"/>
              </a:ext>
            </a:extLst>
          </p:cNvPr>
          <p:cNvSpPr txBox="1"/>
          <p:nvPr/>
        </p:nvSpPr>
        <p:spPr>
          <a:xfrm>
            <a:off x="-94657" y="5451965"/>
            <a:ext cx="3251651" cy="646331"/>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Li and Zheng, 2023. </a:t>
            </a:r>
            <a:br>
              <a:rPr lang="en-US" dirty="0">
                <a:latin typeface="Lato" panose="020F0502020204030203" pitchFamily="34" charset="0"/>
                <a:ea typeface="Lato" panose="020F0502020204030203" pitchFamily="34" charset="0"/>
                <a:cs typeface="Lato" panose="020F0502020204030203" pitchFamily="34" charset="0"/>
              </a:rPr>
            </a:br>
            <a:r>
              <a:rPr lang="en-US" i="1" dirty="0">
                <a:latin typeface="Arial" charset="0"/>
                <a:ea typeface="Arial" charset="0"/>
                <a:cs typeface="Arial" charset="0"/>
              </a:rPr>
              <a:t>Analytical Chemistry</a:t>
            </a:r>
            <a:r>
              <a:rPr lang="en-US" dirty="0">
                <a:latin typeface="Lato" panose="020F0502020204030203" pitchFamily="34" charset="0"/>
                <a:ea typeface="Lato" panose="020F0502020204030203" pitchFamily="34" charset="0"/>
                <a:cs typeface="Lato" panose="020F0502020204030203" pitchFamily="34" charset="0"/>
              </a:rPr>
              <a:t> </a:t>
            </a:r>
          </a:p>
        </p:txBody>
      </p:sp>
      <p:sp>
        <p:nvSpPr>
          <p:cNvPr id="5" name="TextBox 4">
            <a:extLst>
              <a:ext uri="{FF2B5EF4-FFF2-40B4-BE49-F238E27FC236}">
                <a16:creationId xmlns:a16="http://schemas.microsoft.com/office/drawing/2014/main" id="{D0D2A11D-0E6B-E3F8-0AF4-4E1690576BB6}"/>
              </a:ext>
            </a:extLst>
          </p:cNvPr>
          <p:cNvSpPr txBox="1"/>
          <p:nvPr/>
        </p:nvSpPr>
        <p:spPr>
          <a:xfrm>
            <a:off x="113457" y="1409328"/>
            <a:ext cx="2691888" cy="1200329"/>
          </a:xfrm>
          <a:prstGeom prst="rect">
            <a:avLst/>
          </a:prstGeom>
          <a:noFill/>
        </p:spPr>
        <p:txBody>
          <a:bodyPr wrap="square" rtlCol="0">
            <a:spAutoFit/>
          </a:bodyPr>
          <a:lstStyle/>
          <a:p>
            <a:pPr algn="ctr"/>
            <a:r>
              <a:rPr lang="en-US" sz="2400" dirty="0"/>
              <a:t>Pre-Annotation is performed using </a:t>
            </a:r>
            <a:r>
              <a:rPr lang="en-US" sz="2400" b="1" dirty="0" err="1"/>
              <a:t>Khipu</a:t>
            </a:r>
            <a:endParaRPr lang="en-US" sz="2400" b="1" dirty="0"/>
          </a:p>
        </p:txBody>
      </p:sp>
      <p:sp>
        <p:nvSpPr>
          <p:cNvPr id="6" name="TextBox 5">
            <a:extLst>
              <a:ext uri="{FF2B5EF4-FFF2-40B4-BE49-F238E27FC236}">
                <a16:creationId xmlns:a16="http://schemas.microsoft.com/office/drawing/2014/main" id="{52602BDD-A7D2-2ECD-EF5F-677932ADEF30}"/>
              </a:ext>
            </a:extLst>
          </p:cNvPr>
          <p:cNvSpPr txBox="1"/>
          <p:nvPr/>
        </p:nvSpPr>
        <p:spPr>
          <a:xfrm>
            <a:off x="3005494" y="1419628"/>
            <a:ext cx="2691888" cy="830997"/>
          </a:xfrm>
          <a:prstGeom prst="rect">
            <a:avLst/>
          </a:prstGeom>
          <a:noFill/>
        </p:spPr>
        <p:txBody>
          <a:bodyPr wrap="square" rtlCol="0">
            <a:spAutoFit/>
          </a:bodyPr>
          <a:lstStyle/>
          <a:p>
            <a:pPr algn="ctr"/>
            <a:r>
              <a:rPr lang="en-US" sz="2400" dirty="0"/>
              <a:t>MS</a:t>
            </a:r>
            <a:r>
              <a:rPr lang="en-US" sz="2400" baseline="30000" dirty="0"/>
              <a:t>2</a:t>
            </a:r>
            <a:r>
              <a:rPr lang="en-US" sz="2400" dirty="0"/>
              <a:t> operations use </a:t>
            </a:r>
            <a:r>
              <a:rPr lang="en-US" sz="2400" b="1" dirty="0" err="1"/>
              <a:t>MatchMS</a:t>
            </a:r>
            <a:endParaRPr lang="en-US" sz="2400" b="1" dirty="0"/>
          </a:p>
        </p:txBody>
      </p:sp>
      <p:pic>
        <p:nvPicPr>
          <p:cNvPr id="9" name="Picture 2" descr="matchms code design">
            <a:extLst>
              <a:ext uri="{FF2B5EF4-FFF2-40B4-BE49-F238E27FC236}">
                <a16:creationId xmlns:a16="http://schemas.microsoft.com/office/drawing/2014/main" id="{69606DB0-61EE-23A1-BDF9-A4B0261274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9" r="55646" b="92064"/>
          <a:stretch/>
        </p:blipFill>
        <p:spPr bwMode="auto">
          <a:xfrm>
            <a:off x="3277450" y="3623228"/>
            <a:ext cx="2386583" cy="4572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988BCA6-EA33-2F24-C8F4-E1711BD60C43}"/>
              </a:ext>
            </a:extLst>
          </p:cNvPr>
          <p:cNvSpPr txBox="1"/>
          <p:nvPr/>
        </p:nvSpPr>
        <p:spPr>
          <a:xfrm>
            <a:off x="2805345" y="5461347"/>
            <a:ext cx="3251651" cy="646331"/>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Huber et al., 2020. </a:t>
            </a:r>
            <a:br>
              <a:rPr lang="en-US" dirty="0">
                <a:latin typeface="Lato" panose="020F0502020204030203" pitchFamily="34" charset="0"/>
                <a:ea typeface="Lato" panose="020F0502020204030203" pitchFamily="34" charset="0"/>
                <a:cs typeface="Lato" panose="020F0502020204030203" pitchFamily="34" charset="0"/>
              </a:rPr>
            </a:br>
            <a:r>
              <a:rPr lang="en-US" i="1" dirty="0">
                <a:latin typeface="Arial" charset="0"/>
                <a:ea typeface="Arial" charset="0"/>
                <a:cs typeface="Arial" charset="0"/>
              </a:rPr>
              <a:t>JOSS</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7" name="TextBox 16">
            <a:extLst>
              <a:ext uri="{FF2B5EF4-FFF2-40B4-BE49-F238E27FC236}">
                <a16:creationId xmlns:a16="http://schemas.microsoft.com/office/drawing/2014/main" id="{9E0EA23C-2021-98BE-910F-B4B224AE8121}"/>
              </a:ext>
            </a:extLst>
          </p:cNvPr>
          <p:cNvSpPr txBox="1"/>
          <p:nvPr/>
        </p:nvSpPr>
        <p:spPr>
          <a:xfrm>
            <a:off x="5861409" y="1419628"/>
            <a:ext cx="3015856" cy="1200329"/>
          </a:xfrm>
          <a:prstGeom prst="rect">
            <a:avLst/>
          </a:prstGeom>
          <a:noFill/>
        </p:spPr>
        <p:txBody>
          <a:bodyPr wrap="square" rtlCol="0">
            <a:spAutoFit/>
          </a:bodyPr>
          <a:lstStyle/>
          <a:p>
            <a:pPr algn="ctr"/>
            <a:r>
              <a:rPr lang="en-US" sz="2400" b="1" dirty="0"/>
              <a:t>pandas</a:t>
            </a:r>
            <a:r>
              <a:rPr lang="en-US" sz="2400" dirty="0"/>
              <a:t> and </a:t>
            </a:r>
            <a:r>
              <a:rPr lang="en-US" sz="2400" b="1" dirty="0" err="1"/>
              <a:t>numpy</a:t>
            </a:r>
            <a:r>
              <a:rPr lang="en-US" sz="2400" b="1" dirty="0"/>
              <a:t> </a:t>
            </a:r>
            <a:r>
              <a:rPr lang="en-US" sz="2400" dirty="0"/>
              <a:t>used for data wrangling and </a:t>
            </a:r>
            <a:r>
              <a:rPr lang="en-US" sz="2400" b="1" dirty="0"/>
              <a:t>QA/QC</a:t>
            </a:r>
          </a:p>
        </p:txBody>
      </p:sp>
      <p:pic>
        <p:nvPicPr>
          <p:cNvPr id="1026" name="Picture 2" descr="pandas (software) - Wikipedia">
            <a:extLst>
              <a:ext uri="{FF2B5EF4-FFF2-40B4-BE49-F238E27FC236}">
                <a16:creationId xmlns:a16="http://schemas.microsoft.com/office/drawing/2014/main" id="{7D0C6E76-0986-09CE-9F01-FA5E94C8FD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431" y="2958241"/>
            <a:ext cx="2386583" cy="9668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umPy (Numerical Python). NumPy is an open source Python library… | by  Vatsal Sharma | Medium">
            <a:extLst>
              <a:ext uri="{FF2B5EF4-FFF2-40B4-BE49-F238E27FC236}">
                <a16:creationId xmlns:a16="http://schemas.microsoft.com/office/drawing/2014/main" id="{37872360-76D5-1C17-EF26-477C730CFF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5388" y="3887955"/>
            <a:ext cx="1216668" cy="121666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0EBA78F-67E0-6296-56E0-0C4B9FAB5510}"/>
              </a:ext>
            </a:extLst>
          </p:cNvPr>
          <p:cNvSpPr txBox="1"/>
          <p:nvPr/>
        </p:nvSpPr>
        <p:spPr>
          <a:xfrm>
            <a:off x="9546938" y="2890498"/>
            <a:ext cx="2408356" cy="1200329"/>
          </a:xfrm>
          <a:prstGeom prst="rect">
            <a:avLst/>
          </a:prstGeom>
          <a:noFill/>
        </p:spPr>
        <p:txBody>
          <a:bodyPr wrap="square" rtlCol="0">
            <a:spAutoFit/>
          </a:bodyPr>
          <a:lstStyle/>
          <a:p>
            <a:pPr algn="ctr"/>
            <a:r>
              <a:rPr lang="en-US" sz="2400" dirty="0"/>
              <a:t>All packaged into one python package: ‘</a:t>
            </a:r>
            <a:r>
              <a:rPr lang="en-US" sz="2400" b="1" dirty="0" err="1"/>
              <a:t>pcpfm</a:t>
            </a:r>
            <a:r>
              <a:rPr lang="en-US" sz="2400" dirty="0"/>
              <a:t>’</a:t>
            </a:r>
          </a:p>
        </p:txBody>
      </p:sp>
      <p:sp>
        <p:nvSpPr>
          <p:cNvPr id="21" name="TextBox 20">
            <a:extLst>
              <a:ext uri="{FF2B5EF4-FFF2-40B4-BE49-F238E27FC236}">
                <a16:creationId xmlns:a16="http://schemas.microsoft.com/office/drawing/2014/main" id="{92194D97-F529-23D5-C8A2-6C6100D7DD97}"/>
              </a:ext>
            </a:extLst>
          </p:cNvPr>
          <p:cNvSpPr txBox="1"/>
          <p:nvPr/>
        </p:nvSpPr>
        <p:spPr>
          <a:xfrm>
            <a:off x="5335199" y="5405001"/>
            <a:ext cx="4211739" cy="923330"/>
          </a:xfrm>
          <a:prstGeom prst="rect">
            <a:avLst/>
          </a:prstGeom>
          <a:noFill/>
        </p:spPr>
        <p:txBody>
          <a:bodyPr wrap="square" rtlCol="0">
            <a:spAutoFit/>
          </a:bodyPr>
          <a:lstStyle/>
          <a:p>
            <a:pPr algn="ctr"/>
            <a:r>
              <a:rPr lang="en-US" dirty="0">
                <a:latin typeface="Arial" charset="0"/>
                <a:ea typeface="Lato" panose="020F0502020204030203" pitchFamily="34" charset="0"/>
                <a:cs typeface="Arial" charset="0"/>
              </a:rPr>
              <a:t>McKinney</a:t>
            </a:r>
            <a:r>
              <a:rPr lang="en-US" i="1" dirty="0">
                <a:latin typeface="Arial" charset="0"/>
                <a:ea typeface="Lato" panose="020F0502020204030203" pitchFamily="34" charset="0"/>
                <a:cs typeface="Arial" charset="0"/>
              </a:rPr>
              <a:t> </a:t>
            </a:r>
            <a:r>
              <a:rPr lang="en-US" dirty="0">
                <a:latin typeface="Arial" charset="0"/>
                <a:ea typeface="Lato" panose="020F0502020204030203" pitchFamily="34" charset="0"/>
                <a:cs typeface="Arial" charset="0"/>
              </a:rPr>
              <a:t>2010</a:t>
            </a:r>
          </a:p>
          <a:p>
            <a:pPr algn="ctr"/>
            <a:r>
              <a:rPr lang="en-US" dirty="0">
                <a:latin typeface="Lato" panose="020F0502020204030203" pitchFamily="34" charset="0"/>
                <a:ea typeface="Lato" panose="020F0502020204030203" pitchFamily="34" charset="0"/>
                <a:cs typeface="Lato" panose="020F0502020204030203" pitchFamily="34" charset="0"/>
              </a:rPr>
              <a:t>Harris et al., 2020. </a:t>
            </a:r>
            <a:br>
              <a:rPr lang="en-US" dirty="0">
                <a:latin typeface="Lato" panose="020F0502020204030203" pitchFamily="34" charset="0"/>
                <a:ea typeface="Lato" panose="020F0502020204030203" pitchFamily="34" charset="0"/>
                <a:cs typeface="Lato" panose="020F0502020204030203" pitchFamily="34" charset="0"/>
              </a:rPr>
            </a:br>
            <a:r>
              <a:rPr lang="en-US" i="1" dirty="0">
                <a:latin typeface="Arial" charset="0"/>
                <a:ea typeface="Arial" charset="0"/>
                <a:cs typeface="Arial" charset="0"/>
              </a:rPr>
              <a:t>Nature</a:t>
            </a:r>
          </a:p>
        </p:txBody>
      </p:sp>
    </p:spTree>
    <p:extLst>
      <p:ext uri="{BB962C8B-B14F-4D97-AF65-F5344CB8AC3E}">
        <p14:creationId xmlns:p14="http://schemas.microsoft.com/office/powerpoint/2010/main" val="4195415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8610E-6964-B119-7303-459C231EAD5D}"/>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4C80929C-BBD3-F990-F685-CBA57ADA3BD0}"/>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 Supported by PCPFM</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06AE9C2B-87FA-C438-11AB-A1BE712CD978}"/>
              </a:ext>
            </a:extLst>
          </p:cNvPr>
          <p:cNvPicPr>
            <a:picLocks noChangeAspect="1"/>
          </p:cNvPicPr>
          <p:nvPr/>
        </p:nvPicPr>
        <p:blipFill rotWithShape="1">
          <a:blip r:embed="rId3"/>
          <a:srcRect b="77150"/>
          <a:stretch/>
        </p:blipFill>
        <p:spPr>
          <a:xfrm>
            <a:off x="2552699" y="510492"/>
            <a:ext cx="8104817" cy="1436550"/>
          </a:xfrm>
          <a:prstGeom prst="rect">
            <a:avLst/>
          </a:prstGeom>
        </p:spPr>
      </p:pic>
      <p:sp>
        <p:nvSpPr>
          <p:cNvPr id="2" name="TextBox 1">
            <a:extLst>
              <a:ext uri="{FF2B5EF4-FFF2-40B4-BE49-F238E27FC236}">
                <a16:creationId xmlns:a16="http://schemas.microsoft.com/office/drawing/2014/main" id="{3452D644-1727-14E3-D899-BC642DA7C4FF}"/>
              </a:ext>
            </a:extLst>
          </p:cNvPr>
          <p:cNvSpPr txBox="1"/>
          <p:nvPr/>
        </p:nvSpPr>
        <p:spPr>
          <a:xfrm>
            <a:off x="1500335" y="987272"/>
            <a:ext cx="1052364" cy="369332"/>
          </a:xfrm>
          <a:prstGeom prst="rect">
            <a:avLst/>
          </a:prstGeom>
          <a:noFill/>
        </p:spPr>
        <p:txBody>
          <a:bodyPr wrap="square" rtlCol="0">
            <a:spAutoFit/>
          </a:bodyPr>
          <a:lstStyle/>
          <a:p>
            <a:pPr algn="ctr"/>
            <a:r>
              <a:rPr lang="en-US" dirty="0"/>
              <a:t>Level 4</a:t>
            </a:r>
          </a:p>
        </p:txBody>
      </p:sp>
      <p:cxnSp>
        <p:nvCxnSpPr>
          <p:cNvPr id="4" name="Straight Arrow Connector 3">
            <a:extLst>
              <a:ext uri="{FF2B5EF4-FFF2-40B4-BE49-F238E27FC236}">
                <a16:creationId xmlns:a16="http://schemas.microsoft.com/office/drawing/2014/main" id="{7068E74B-593B-E2BC-77A7-6E215A171BF5}"/>
              </a:ext>
            </a:extLst>
          </p:cNvPr>
          <p:cNvCxnSpPr/>
          <p:nvPr/>
        </p:nvCxnSpPr>
        <p:spPr>
          <a:xfrm>
            <a:off x="1386035" y="776381"/>
            <a:ext cx="0" cy="536793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79DE3-8347-A8E8-1344-5889FCEB1261}"/>
              </a:ext>
            </a:extLst>
          </p:cNvPr>
          <p:cNvSpPr txBox="1"/>
          <p:nvPr/>
        </p:nvSpPr>
        <p:spPr>
          <a:xfrm>
            <a:off x="-246488" y="2814017"/>
            <a:ext cx="2028646" cy="646331"/>
          </a:xfrm>
          <a:prstGeom prst="rect">
            <a:avLst/>
          </a:prstGeom>
          <a:noFill/>
        </p:spPr>
        <p:txBody>
          <a:bodyPr wrap="square" rtlCol="0">
            <a:spAutoFit/>
          </a:bodyPr>
          <a:lstStyle/>
          <a:p>
            <a:pPr algn="ctr"/>
            <a:r>
              <a:rPr lang="en-US" dirty="0"/>
              <a:t>Increasing Confidence</a:t>
            </a:r>
          </a:p>
        </p:txBody>
      </p:sp>
    </p:spTree>
    <p:extLst>
      <p:ext uri="{BB962C8B-B14F-4D97-AF65-F5344CB8AC3E}">
        <p14:creationId xmlns:p14="http://schemas.microsoft.com/office/powerpoint/2010/main" val="236406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8610E-6964-B119-7303-459C231EAD5D}"/>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4C80929C-BBD3-F990-F685-CBA57ADA3BD0}"/>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 Supported by PCPFM</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06AE9C2B-87FA-C438-11AB-A1BE712CD978}"/>
              </a:ext>
            </a:extLst>
          </p:cNvPr>
          <p:cNvPicPr>
            <a:picLocks noChangeAspect="1"/>
          </p:cNvPicPr>
          <p:nvPr/>
        </p:nvPicPr>
        <p:blipFill rotWithShape="1">
          <a:blip r:embed="rId3"/>
          <a:srcRect t="-1" b="38226"/>
          <a:stretch/>
        </p:blipFill>
        <p:spPr>
          <a:xfrm>
            <a:off x="2552699" y="510492"/>
            <a:ext cx="8104817" cy="3883708"/>
          </a:xfrm>
          <a:prstGeom prst="rect">
            <a:avLst/>
          </a:prstGeom>
        </p:spPr>
      </p:pic>
      <p:sp>
        <p:nvSpPr>
          <p:cNvPr id="2" name="TextBox 1">
            <a:extLst>
              <a:ext uri="{FF2B5EF4-FFF2-40B4-BE49-F238E27FC236}">
                <a16:creationId xmlns:a16="http://schemas.microsoft.com/office/drawing/2014/main" id="{3452D644-1727-14E3-D899-BC642DA7C4FF}"/>
              </a:ext>
            </a:extLst>
          </p:cNvPr>
          <p:cNvSpPr txBox="1"/>
          <p:nvPr/>
        </p:nvSpPr>
        <p:spPr>
          <a:xfrm>
            <a:off x="1500335" y="987272"/>
            <a:ext cx="1052364" cy="369332"/>
          </a:xfrm>
          <a:prstGeom prst="rect">
            <a:avLst/>
          </a:prstGeom>
          <a:noFill/>
        </p:spPr>
        <p:txBody>
          <a:bodyPr wrap="square" rtlCol="0">
            <a:spAutoFit/>
          </a:bodyPr>
          <a:lstStyle/>
          <a:p>
            <a:pPr algn="ctr"/>
            <a:r>
              <a:rPr lang="en-US" dirty="0"/>
              <a:t>Level 4</a:t>
            </a:r>
          </a:p>
        </p:txBody>
      </p:sp>
      <p:sp>
        <p:nvSpPr>
          <p:cNvPr id="4" name="TextBox 3">
            <a:extLst>
              <a:ext uri="{FF2B5EF4-FFF2-40B4-BE49-F238E27FC236}">
                <a16:creationId xmlns:a16="http://schemas.microsoft.com/office/drawing/2014/main" id="{23AA9BFD-8026-6222-DAD1-D4C213E7857A}"/>
              </a:ext>
            </a:extLst>
          </p:cNvPr>
          <p:cNvSpPr txBox="1"/>
          <p:nvPr/>
        </p:nvSpPr>
        <p:spPr>
          <a:xfrm>
            <a:off x="1500335" y="2945368"/>
            <a:ext cx="1052364" cy="369332"/>
          </a:xfrm>
          <a:prstGeom prst="rect">
            <a:avLst/>
          </a:prstGeom>
          <a:noFill/>
        </p:spPr>
        <p:txBody>
          <a:bodyPr wrap="square" rtlCol="0">
            <a:spAutoFit/>
          </a:bodyPr>
          <a:lstStyle/>
          <a:p>
            <a:pPr algn="ctr"/>
            <a:r>
              <a:rPr lang="en-US" dirty="0"/>
              <a:t>Level 2/1</a:t>
            </a:r>
          </a:p>
        </p:txBody>
      </p:sp>
      <p:cxnSp>
        <p:nvCxnSpPr>
          <p:cNvPr id="5" name="Straight Arrow Connector 4">
            <a:extLst>
              <a:ext uri="{FF2B5EF4-FFF2-40B4-BE49-F238E27FC236}">
                <a16:creationId xmlns:a16="http://schemas.microsoft.com/office/drawing/2014/main" id="{74D40E6F-4EDB-A1D5-1BBE-BA6AD19110F5}"/>
              </a:ext>
            </a:extLst>
          </p:cNvPr>
          <p:cNvCxnSpPr/>
          <p:nvPr/>
        </p:nvCxnSpPr>
        <p:spPr>
          <a:xfrm>
            <a:off x="1386035" y="776381"/>
            <a:ext cx="0" cy="536793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4E24FBE-643A-8AFA-7071-9A7CA0B66ED9}"/>
              </a:ext>
            </a:extLst>
          </p:cNvPr>
          <p:cNvSpPr txBox="1"/>
          <p:nvPr/>
        </p:nvSpPr>
        <p:spPr>
          <a:xfrm>
            <a:off x="-246488" y="2814017"/>
            <a:ext cx="2028646" cy="646331"/>
          </a:xfrm>
          <a:prstGeom prst="rect">
            <a:avLst/>
          </a:prstGeom>
          <a:noFill/>
        </p:spPr>
        <p:txBody>
          <a:bodyPr wrap="square" rtlCol="0">
            <a:spAutoFit/>
          </a:bodyPr>
          <a:lstStyle/>
          <a:p>
            <a:pPr algn="ctr"/>
            <a:r>
              <a:rPr lang="en-US" dirty="0"/>
              <a:t>Increasing Confidence</a:t>
            </a:r>
          </a:p>
        </p:txBody>
      </p:sp>
    </p:spTree>
    <p:extLst>
      <p:ext uri="{BB962C8B-B14F-4D97-AF65-F5344CB8AC3E}">
        <p14:creationId xmlns:p14="http://schemas.microsoft.com/office/powerpoint/2010/main" val="2028053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8610E-6964-B119-7303-459C231EAD5D}"/>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4C80929C-BBD3-F990-F685-CBA57ADA3BD0}"/>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 Supported by PCPFM</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06AE9C2B-87FA-C438-11AB-A1BE712CD978}"/>
              </a:ext>
            </a:extLst>
          </p:cNvPr>
          <p:cNvPicPr>
            <a:picLocks noChangeAspect="1"/>
          </p:cNvPicPr>
          <p:nvPr/>
        </p:nvPicPr>
        <p:blipFill rotWithShape="1">
          <a:blip r:embed="rId3"/>
          <a:srcRect t="-1" b="2673"/>
          <a:stretch/>
        </p:blipFill>
        <p:spPr>
          <a:xfrm>
            <a:off x="2552699" y="510492"/>
            <a:ext cx="8104817" cy="6118908"/>
          </a:xfrm>
          <a:prstGeom prst="rect">
            <a:avLst/>
          </a:prstGeom>
        </p:spPr>
      </p:pic>
      <p:sp>
        <p:nvSpPr>
          <p:cNvPr id="2" name="TextBox 1">
            <a:extLst>
              <a:ext uri="{FF2B5EF4-FFF2-40B4-BE49-F238E27FC236}">
                <a16:creationId xmlns:a16="http://schemas.microsoft.com/office/drawing/2014/main" id="{3452D644-1727-14E3-D899-BC642DA7C4FF}"/>
              </a:ext>
            </a:extLst>
          </p:cNvPr>
          <p:cNvSpPr txBox="1"/>
          <p:nvPr/>
        </p:nvSpPr>
        <p:spPr>
          <a:xfrm>
            <a:off x="1500335" y="987272"/>
            <a:ext cx="1052364" cy="369332"/>
          </a:xfrm>
          <a:prstGeom prst="rect">
            <a:avLst/>
          </a:prstGeom>
          <a:noFill/>
        </p:spPr>
        <p:txBody>
          <a:bodyPr wrap="square" rtlCol="0">
            <a:spAutoFit/>
          </a:bodyPr>
          <a:lstStyle/>
          <a:p>
            <a:pPr algn="ctr"/>
            <a:r>
              <a:rPr lang="en-US" dirty="0"/>
              <a:t>Level 4</a:t>
            </a:r>
          </a:p>
        </p:txBody>
      </p:sp>
      <p:sp>
        <p:nvSpPr>
          <p:cNvPr id="4" name="TextBox 3">
            <a:extLst>
              <a:ext uri="{FF2B5EF4-FFF2-40B4-BE49-F238E27FC236}">
                <a16:creationId xmlns:a16="http://schemas.microsoft.com/office/drawing/2014/main" id="{23AA9BFD-8026-6222-DAD1-D4C213E7857A}"/>
              </a:ext>
            </a:extLst>
          </p:cNvPr>
          <p:cNvSpPr txBox="1"/>
          <p:nvPr/>
        </p:nvSpPr>
        <p:spPr>
          <a:xfrm>
            <a:off x="1500335" y="2945368"/>
            <a:ext cx="1052364" cy="369332"/>
          </a:xfrm>
          <a:prstGeom prst="rect">
            <a:avLst/>
          </a:prstGeom>
          <a:noFill/>
        </p:spPr>
        <p:txBody>
          <a:bodyPr wrap="square" rtlCol="0">
            <a:spAutoFit/>
          </a:bodyPr>
          <a:lstStyle/>
          <a:p>
            <a:pPr algn="ctr"/>
            <a:r>
              <a:rPr lang="en-US" dirty="0"/>
              <a:t>Level 2/1</a:t>
            </a:r>
          </a:p>
        </p:txBody>
      </p:sp>
      <p:sp>
        <p:nvSpPr>
          <p:cNvPr id="5" name="TextBox 4">
            <a:extLst>
              <a:ext uri="{FF2B5EF4-FFF2-40B4-BE49-F238E27FC236}">
                <a16:creationId xmlns:a16="http://schemas.microsoft.com/office/drawing/2014/main" id="{E8440E79-4C13-AE4C-520E-F74F821F9E65}"/>
              </a:ext>
            </a:extLst>
          </p:cNvPr>
          <p:cNvSpPr txBox="1"/>
          <p:nvPr/>
        </p:nvSpPr>
        <p:spPr>
          <a:xfrm>
            <a:off x="1534484" y="4903464"/>
            <a:ext cx="1052364" cy="369332"/>
          </a:xfrm>
          <a:prstGeom prst="rect">
            <a:avLst/>
          </a:prstGeom>
          <a:noFill/>
        </p:spPr>
        <p:txBody>
          <a:bodyPr wrap="square" rtlCol="0">
            <a:spAutoFit/>
          </a:bodyPr>
          <a:lstStyle/>
          <a:p>
            <a:pPr algn="ctr"/>
            <a:r>
              <a:rPr lang="en-US" dirty="0"/>
              <a:t>Level 1</a:t>
            </a:r>
          </a:p>
        </p:txBody>
      </p:sp>
      <p:cxnSp>
        <p:nvCxnSpPr>
          <p:cNvPr id="7" name="Straight Arrow Connector 6">
            <a:extLst>
              <a:ext uri="{FF2B5EF4-FFF2-40B4-BE49-F238E27FC236}">
                <a16:creationId xmlns:a16="http://schemas.microsoft.com/office/drawing/2014/main" id="{876C53F6-DDB4-2B54-3FCE-7FD39F668A8D}"/>
              </a:ext>
            </a:extLst>
          </p:cNvPr>
          <p:cNvCxnSpPr/>
          <p:nvPr/>
        </p:nvCxnSpPr>
        <p:spPr>
          <a:xfrm>
            <a:off x="1386035" y="776381"/>
            <a:ext cx="0" cy="536793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368552-0A3B-1F58-5AA4-349417DD2A80}"/>
              </a:ext>
            </a:extLst>
          </p:cNvPr>
          <p:cNvSpPr txBox="1"/>
          <p:nvPr/>
        </p:nvSpPr>
        <p:spPr>
          <a:xfrm>
            <a:off x="-246488" y="2814017"/>
            <a:ext cx="2028646" cy="646331"/>
          </a:xfrm>
          <a:prstGeom prst="rect">
            <a:avLst/>
          </a:prstGeom>
          <a:noFill/>
        </p:spPr>
        <p:txBody>
          <a:bodyPr wrap="square" rtlCol="0">
            <a:spAutoFit/>
          </a:bodyPr>
          <a:lstStyle/>
          <a:p>
            <a:pPr algn="ctr"/>
            <a:r>
              <a:rPr lang="en-US" dirty="0"/>
              <a:t>Increasing Confidence</a:t>
            </a:r>
          </a:p>
        </p:txBody>
      </p:sp>
      <p:sp>
        <p:nvSpPr>
          <p:cNvPr id="11" name="Rectangle 10">
            <a:extLst>
              <a:ext uri="{FF2B5EF4-FFF2-40B4-BE49-F238E27FC236}">
                <a16:creationId xmlns:a16="http://schemas.microsoft.com/office/drawing/2014/main" id="{F6AA8539-1592-9589-00BC-61926D3D6944}"/>
              </a:ext>
            </a:extLst>
          </p:cNvPr>
          <p:cNvSpPr/>
          <p:nvPr/>
        </p:nvSpPr>
        <p:spPr>
          <a:xfrm>
            <a:off x="6692900" y="4501054"/>
            <a:ext cx="3964617" cy="22308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692B9FA3-2961-FFF8-0E04-9476046F59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27049" y="4501054"/>
            <a:ext cx="4431205" cy="2026746"/>
          </a:xfrm>
          <a:prstGeom prst="rect">
            <a:avLst/>
          </a:prstGeom>
        </p:spPr>
      </p:pic>
    </p:spTree>
    <p:extLst>
      <p:ext uri="{BB962C8B-B14F-4D97-AF65-F5344CB8AC3E}">
        <p14:creationId xmlns:p14="http://schemas.microsoft.com/office/powerpoint/2010/main" val="112296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43D1828-8A54-802F-8DF6-C4D215062DC6}"/>
              </a:ext>
            </a:extLst>
          </p:cNvPr>
          <p:cNvGrpSpPr/>
          <p:nvPr/>
        </p:nvGrpSpPr>
        <p:grpSpPr>
          <a:xfrm>
            <a:off x="950607" y="1258008"/>
            <a:ext cx="10967988" cy="4611231"/>
            <a:chOff x="64769" y="1089002"/>
            <a:chExt cx="11839078" cy="5087472"/>
          </a:xfrm>
        </p:grpSpPr>
        <p:pic>
          <p:nvPicPr>
            <p:cNvPr id="2" name="Picture 1">
              <a:extLst>
                <a:ext uri="{FF2B5EF4-FFF2-40B4-BE49-F238E27FC236}">
                  <a16:creationId xmlns:a16="http://schemas.microsoft.com/office/drawing/2014/main" id="{8824345B-5528-9E18-32B8-F760D0698E38}"/>
                </a:ext>
              </a:extLst>
            </p:cNvPr>
            <p:cNvPicPr>
              <a:picLocks noChangeAspect="1"/>
            </p:cNvPicPr>
            <p:nvPr/>
          </p:nvPicPr>
          <p:blipFill>
            <a:blip r:embed="rId3"/>
            <a:stretch>
              <a:fillRect/>
            </a:stretch>
          </p:blipFill>
          <p:spPr>
            <a:xfrm>
              <a:off x="464252" y="1089002"/>
              <a:ext cx="4613652" cy="4637433"/>
            </a:xfrm>
            <a:prstGeom prst="rect">
              <a:avLst/>
            </a:prstGeom>
          </p:spPr>
        </p:pic>
        <p:sp>
          <p:nvSpPr>
            <p:cNvPr id="5" name="TextBox 4">
              <a:extLst>
                <a:ext uri="{FF2B5EF4-FFF2-40B4-BE49-F238E27FC236}">
                  <a16:creationId xmlns:a16="http://schemas.microsoft.com/office/drawing/2014/main" id="{5B652546-E667-550D-D657-682A345E8041}"/>
                </a:ext>
              </a:extLst>
            </p:cNvPr>
            <p:cNvSpPr txBox="1"/>
            <p:nvPr/>
          </p:nvSpPr>
          <p:spPr>
            <a:xfrm rot="16200000">
              <a:off x="-1322622" y="2782045"/>
              <a:ext cx="3173447" cy="398665"/>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PC2 - 2.1%</a:t>
              </a:r>
            </a:p>
          </p:txBody>
        </p:sp>
        <p:sp>
          <p:nvSpPr>
            <p:cNvPr id="6" name="TextBox 5">
              <a:extLst>
                <a:ext uri="{FF2B5EF4-FFF2-40B4-BE49-F238E27FC236}">
                  <a16:creationId xmlns:a16="http://schemas.microsoft.com/office/drawing/2014/main" id="{14D7A574-CCD9-9B3E-FD2F-0A04B069E3F1}"/>
                </a:ext>
              </a:extLst>
            </p:cNvPr>
            <p:cNvSpPr txBox="1"/>
            <p:nvPr/>
          </p:nvSpPr>
          <p:spPr>
            <a:xfrm>
              <a:off x="1184354" y="5768998"/>
              <a:ext cx="3173447" cy="407476"/>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PC1 – 6.4%</a:t>
              </a:r>
            </a:p>
          </p:txBody>
        </p:sp>
        <p:sp>
          <p:nvSpPr>
            <p:cNvPr id="10" name="TextBox 9">
              <a:extLst>
                <a:ext uri="{FF2B5EF4-FFF2-40B4-BE49-F238E27FC236}">
                  <a16:creationId xmlns:a16="http://schemas.microsoft.com/office/drawing/2014/main" id="{D5944315-F9C4-30AC-A15E-908B5BB06EE2}"/>
                </a:ext>
              </a:extLst>
            </p:cNvPr>
            <p:cNvSpPr txBox="1"/>
            <p:nvPr/>
          </p:nvSpPr>
          <p:spPr>
            <a:xfrm>
              <a:off x="10619727" y="1269332"/>
              <a:ext cx="1284120" cy="4855754"/>
            </a:xfrm>
            <a:prstGeom prst="rect">
              <a:avLst/>
            </a:prstGeom>
            <a:noFill/>
          </p:spPr>
          <p:txBody>
            <a:bodyPr wrap="square" rtlCol="0">
              <a:spAutoFit/>
            </a:bodyPr>
            <a:lstStyle/>
            <a:p>
              <a:r>
                <a:rPr lang="en-US" sz="1600" dirty="0"/>
                <a:t>Batch 1</a:t>
              </a:r>
            </a:p>
            <a:p>
              <a:r>
                <a:rPr lang="en-US" sz="1600" dirty="0"/>
                <a:t>Batch 2</a:t>
              </a:r>
            </a:p>
            <a:p>
              <a:r>
                <a:rPr lang="en-US" sz="1600" dirty="0"/>
                <a:t>Batch 3</a:t>
              </a:r>
            </a:p>
            <a:p>
              <a:r>
                <a:rPr lang="en-US" sz="1600" dirty="0"/>
                <a:t>Batch 4</a:t>
              </a:r>
            </a:p>
            <a:p>
              <a:r>
                <a:rPr lang="en-US" sz="1600" dirty="0"/>
                <a:t>Batch 5</a:t>
              </a:r>
            </a:p>
            <a:p>
              <a:r>
                <a:rPr lang="en-US" sz="1600" dirty="0"/>
                <a:t>Batch 6</a:t>
              </a:r>
              <a:br>
                <a:rPr lang="en-US" sz="1600" dirty="0"/>
              </a:br>
              <a:r>
                <a:rPr lang="en-US" sz="1600" dirty="0"/>
                <a:t>Batch 7</a:t>
              </a:r>
            </a:p>
            <a:p>
              <a:r>
                <a:rPr lang="en-US" sz="1600" dirty="0"/>
                <a:t>Batch 8</a:t>
              </a:r>
            </a:p>
            <a:p>
              <a:r>
                <a:rPr lang="en-US" sz="1600" dirty="0"/>
                <a:t>Batch 9</a:t>
              </a:r>
            </a:p>
            <a:p>
              <a:r>
                <a:rPr lang="en-US" sz="1600" dirty="0"/>
                <a:t>Batch 10</a:t>
              </a:r>
            </a:p>
            <a:p>
              <a:r>
                <a:rPr lang="en-US" sz="1600" dirty="0"/>
                <a:t>Batch 11</a:t>
              </a:r>
            </a:p>
            <a:p>
              <a:r>
                <a:rPr lang="en-US" sz="1600" dirty="0"/>
                <a:t>Batch 12</a:t>
              </a:r>
            </a:p>
            <a:p>
              <a:r>
                <a:rPr lang="en-US" sz="1600" dirty="0"/>
                <a:t>Batch 13</a:t>
              </a:r>
            </a:p>
            <a:p>
              <a:r>
                <a:rPr lang="en-US" sz="1600" dirty="0"/>
                <a:t>Batch 14</a:t>
              </a:r>
            </a:p>
            <a:p>
              <a:r>
                <a:rPr lang="en-US" sz="1600" dirty="0"/>
                <a:t>Batch 15</a:t>
              </a:r>
            </a:p>
            <a:p>
              <a:r>
                <a:rPr lang="en-US" sz="1600" dirty="0"/>
                <a:t>Batch 16</a:t>
              </a:r>
            </a:p>
            <a:p>
              <a:r>
                <a:rPr lang="en-US" sz="1600" dirty="0"/>
                <a:t>Batch 17</a:t>
              </a:r>
            </a:p>
          </p:txBody>
        </p:sp>
        <p:pic>
          <p:nvPicPr>
            <p:cNvPr id="12" name="Picture 11">
              <a:extLst>
                <a:ext uri="{FF2B5EF4-FFF2-40B4-BE49-F238E27FC236}">
                  <a16:creationId xmlns:a16="http://schemas.microsoft.com/office/drawing/2014/main" id="{6C1C3083-6ABD-BE95-ED3A-AC175A68C5EA}"/>
                </a:ext>
              </a:extLst>
            </p:cNvPr>
            <p:cNvPicPr>
              <a:picLocks noChangeAspect="1"/>
            </p:cNvPicPr>
            <p:nvPr/>
          </p:nvPicPr>
          <p:blipFill rotWithShape="1">
            <a:blip r:embed="rId4"/>
            <a:srcRect r="41729"/>
            <a:stretch/>
          </p:blipFill>
          <p:spPr>
            <a:xfrm>
              <a:off x="10236333" y="1355891"/>
              <a:ext cx="481026" cy="4533900"/>
            </a:xfrm>
            <a:prstGeom prst="rect">
              <a:avLst/>
            </a:prstGeom>
          </p:spPr>
        </p:pic>
        <p:pic>
          <p:nvPicPr>
            <p:cNvPr id="13" name="Picture 12">
              <a:extLst>
                <a:ext uri="{FF2B5EF4-FFF2-40B4-BE49-F238E27FC236}">
                  <a16:creationId xmlns:a16="http://schemas.microsoft.com/office/drawing/2014/main" id="{3D8F8356-8165-3094-A72B-1987123B160B}"/>
                </a:ext>
              </a:extLst>
            </p:cNvPr>
            <p:cNvPicPr>
              <a:picLocks noChangeAspect="1"/>
            </p:cNvPicPr>
            <p:nvPr/>
          </p:nvPicPr>
          <p:blipFill rotWithShape="1">
            <a:blip r:embed="rId4"/>
            <a:srcRect l="692" t="6132" r="46184" b="64005"/>
            <a:stretch/>
          </p:blipFill>
          <p:spPr>
            <a:xfrm>
              <a:off x="10242583" y="1352980"/>
              <a:ext cx="438534" cy="1353953"/>
            </a:xfrm>
            <a:prstGeom prst="rect">
              <a:avLst/>
            </a:prstGeom>
          </p:spPr>
        </p:pic>
        <p:pic>
          <p:nvPicPr>
            <p:cNvPr id="15" name="Picture 14">
              <a:extLst>
                <a:ext uri="{FF2B5EF4-FFF2-40B4-BE49-F238E27FC236}">
                  <a16:creationId xmlns:a16="http://schemas.microsoft.com/office/drawing/2014/main" id="{5F69860C-6A08-0369-55C9-E0050D4C62C7}"/>
                </a:ext>
              </a:extLst>
            </p:cNvPr>
            <p:cNvPicPr>
              <a:picLocks noChangeAspect="1"/>
            </p:cNvPicPr>
            <p:nvPr/>
          </p:nvPicPr>
          <p:blipFill rotWithShape="1">
            <a:blip r:embed="rId4"/>
            <a:srcRect l="-2237" r="44658" b="94608"/>
            <a:stretch/>
          </p:blipFill>
          <p:spPr>
            <a:xfrm>
              <a:off x="10224192" y="2704597"/>
              <a:ext cx="475316" cy="244483"/>
            </a:xfrm>
            <a:prstGeom prst="rect">
              <a:avLst/>
            </a:prstGeom>
          </p:spPr>
        </p:pic>
        <p:pic>
          <p:nvPicPr>
            <p:cNvPr id="17" name="Picture 16">
              <a:extLst>
                <a:ext uri="{FF2B5EF4-FFF2-40B4-BE49-F238E27FC236}">
                  <a16:creationId xmlns:a16="http://schemas.microsoft.com/office/drawing/2014/main" id="{87AAABAE-C052-E026-EEEE-A570F85A5F69}"/>
                </a:ext>
              </a:extLst>
            </p:cNvPr>
            <p:cNvPicPr>
              <a:picLocks noChangeAspect="1"/>
            </p:cNvPicPr>
            <p:nvPr/>
          </p:nvPicPr>
          <p:blipFill>
            <a:blip r:embed="rId5"/>
            <a:stretch>
              <a:fillRect/>
            </a:stretch>
          </p:blipFill>
          <p:spPr>
            <a:xfrm>
              <a:off x="5414331" y="1103464"/>
              <a:ext cx="4264927" cy="4637433"/>
            </a:xfrm>
            <a:prstGeom prst="rect">
              <a:avLst/>
            </a:prstGeom>
          </p:spPr>
        </p:pic>
      </p:grpSp>
      <p:sp>
        <p:nvSpPr>
          <p:cNvPr id="18" name="TextBox 17">
            <a:extLst>
              <a:ext uri="{FF2B5EF4-FFF2-40B4-BE49-F238E27FC236}">
                <a16:creationId xmlns:a16="http://schemas.microsoft.com/office/drawing/2014/main" id="{F15B6A81-6A5F-FD9D-8C21-53EFE2170951}"/>
              </a:ext>
            </a:extLst>
          </p:cNvPr>
          <p:cNvSpPr txBox="1"/>
          <p:nvPr/>
        </p:nvSpPr>
        <p:spPr>
          <a:xfrm>
            <a:off x="3802800" y="5964514"/>
            <a:ext cx="5410530" cy="523220"/>
          </a:xfrm>
          <a:prstGeom prst="rect">
            <a:avLst/>
          </a:prstGeom>
          <a:noFill/>
        </p:spPr>
        <p:txBody>
          <a:bodyPr wrap="square" rtlCol="0">
            <a:spAutoFit/>
          </a:bodyPr>
          <a:lstStyle/>
          <a:p>
            <a:r>
              <a:rPr lang="en-US" sz="2800" b="1" dirty="0"/>
              <a:t>~1700 samples over 17 batches</a:t>
            </a:r>
          </a:p>
        </p:txBody>
      </p:sp>
      <p:sp>
        <p:nvSpPr>
          <p:cNvPr id="9" name="TextBox 8">
            <a:extLst>
              <a:ext uri="{FF2B5EF4-FFF2-40B4-BE49-F238E27FC236}">
                <a16:creationId xmlns:a16="http://schemas.microsoft.com/office/drawing/2014/main" id="{D4E35A53-BBA2-0E92-E1D6-705CB7E176D7}"/>
              </a:ext>
            </a:extLst>
          </p:cNvPr>
          <p:cNvSpPr txBox="1"/>
          <p:nvPr/>
        </p:nvSpPr>
        <p:spPr>
          <a:xfrm>
            <a:off x="6508065" y="4570621"/>
            <a:ext cx="5410530" cy="523220"/>
          </a:xfrm>
          <a:prstGeom prst="rect">
            <a:avLst/>
          </a:prstGeom>
          <a:noFill/>
        </p:spPr>
        <p:txBody>
          <a:bodyPr wrap="square" rtlCol="0">
            <a:spAutoFit/>
          </a:bodyPr>
          <a:lstStyle/>
          <a:p>
            <a:pPr algn="ctr"/>
            <a:r>
              <a:rPr lang="en-US" sz="2800" b="1" dirty="0">
                <a:latin typeface="Lato" panose="020F0502020204030203" pitchFamily="34" charset="0"/>
                <a:ea typeface="Lato" panose="020F0502020204030203" pitchFamily="34" charset="0"/>
                <a:cs typeface="Lato" panose="020F0502020204030203" pitchFamily="34" charset="0"/>
              </a:rPr>
              <a:t>Group 2</a:t>
            </a:r>
          </a:p>
        </p:txBody>
      </p:sp>
      <p:sp>
        <p:nvSpPr>
          <p:cNvPr id="11" name="TextBox 10">
            <a:extLst>
              <a:ext uri="{FF2B5EF4-FFF2-40B4-BE49-F238E27FC236}">
                <a16:creationId xmlns:a16="http://schemas.microsoft.com/office/drawing/2014/main" id="{C08F9CA4-CB27-D97A-1C46-646E2C68D41D}"/>
              </a:ext>
            </a:extLst>
          </p:cNvPr>
          <p:cNvSpPr txBox="1"/>
          <p:nvPr/>
        </p:nvSpPr>
        <p:spPr>
          <a:xfrm>
            <a:off x="5060384" y="2959677"/>
            <a:ext cx="5410530" cy="523220"/>
          </a:xfrm>
          <a:prstGeom prst="rect">
            <a:avLst/>
          </a:prstGeom>
          <a:noFill/>
        </p:spPr>
        <p:txBody>
          <a:bodyPr wrap="square" rtlCol="0">
            <a:spAutoFit/>
          </a:bodyPr>
          <a:lstStyle/>
          <a:p>
            <a:pPr algn="ctr"/>
            <a:r>
              <a:rPr lang="en-US" sz="2800" b="1" dirty="0">
                <a:latin typeface="Lato" panose="020F0502020204030203" pitchFamily="34" charset="0"/>
                <a:ea typeface="Lato" panose="020F0502020204030203" pitchFamily="34" charset="0"/>
                <a:cs typeface="Lato" panose="020F0502020204030203" pitchFamily="34" charset="0"/>
              </a:rPr>
              <a:t>Group 1</a:t>
            </a:r>
          </a:p>
        </p:txBody>
      </p:sp>
      <p:sp>
        <p:nvSpPr>
          <p:cNvPr id="20" name="Google Shape;697;p15">
            <a:extLst>
              <a:ext uri="{FF2B5EF4-FFF2-40B4-BE49-F238E27FC236}">
                <a16:creationId xmlns:a16="http://schemas.microsoft.com/office/drawing/2014/main" id="{774D3FFE-B920-7729-8476-479B785B9432}"/>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QC: batch effect</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895266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C05C23A-73C3-8CD5-4E16-21C7EF89F210}"/>
              </a:ext>
            </a:extLst>
          </p:cNvPr>
          <p:cNvGrpSpPr/>
          <p:nvPr/>
        </p:nvGrpSpPr>
        <p:grpSpPr>
          <a:xfrm>
            <a:off x="1276452" y="1203410"/>
            <a:ext cx="10597898" cy="4564654"/>
            <a:chOff x="464252" y="1089002"/>
            <a:chExt cx="11439595" cy="5036084"/>
          </a:xfrm>
        </p:grpSpPr>
        <p:pic>
          <p:nvPicPr>
            <p:cNvPr id="22" name="Picture 21">
              <a:extLst>
                <a:ext uri="{FF2B5EF4-FFF2-40B4-BE49-F238E27FC236}">
                  <a16:creationId xmlns:a16="http://schemas.microsoft.com/office/drawing/2014/main" id="{3775353B-AE3C-185B-6D49-3316A1EBE0C6}"/>
                </a:ext>
              </a:extLst>
            </p:cNvPr>
            <p:cNvPicPr>
              <a:picLocks noChangeAspect="1"/>
            </p:cNvPicPr>
            <p:nvPr/>
          </p:nvPicPr>
          <p:blipFill>
            <a:blip r:embed="rId3"/>
            <a:stretch>
              <a:fillRect/>
            </a:stretch>
          </p:blipFill>
          <p:spPr>
            <a:xfrm>
              <a:off x="464252" y="1089002"/>
              <a:ext cx="4613652" cy="4637433"/>
            </a:xfrm>
            <a:prstGeom prst="rect">
              <a:avLst/>
            </a:prstGeom>
          </p:spPr>
        </p:pic>
        <p:sp>
          <p:nvSpPr>
            <p:cNvPr id="25" name="TextBox 24">
              <a:extLst>
                <a:ext uri="{FF2B5EF4-FFF2-40B4-BE49-F238E27FC236}">
                  <a16:creationId xmlns:a16="http://schemas.microsoft.com/office/drawing/2014/main" id="{3646E391-293C-B701-7346-34FE84BC9F50}"/>
                </a:ext>
              </a:extLst>
            </p:cNvPr>
            <p:cNvSpPr txBox="1"/>
            <p:nvPr/>
          </p:nvSpPr>
          <p:spPr>
            <a:xfrm>
              <a:off x="10619727" y="1269332"/>
              <a:ext cx="1284120" cy="4855754"/>
            </a:xfrm>
            <a:prstGeom prst="rect">
              <a:avLst/>
            </a:prstGeom>
            <a:noFill/>
          </p:spPr>
          <p:txBody>
            <a:bodyPr wrap="square" rtlCol="0">
              <a:spAutoFit/>
            </a:bodyPr>
            <a:lstStyle/>
            <a:p>
              <a:r>
                <a:rPr lang="en-US" sz="1600" dirty="0"/>
                <a:t>Batch 1</a:t>
              </a:r>
            </a:p>
            <a:p>
              <a:r>
                <a:rPr lang="en-US" sz="1600" dirty="0"/>
                <a:t>Batch 2</a:t>
              </a:r>
            </a:p>
            <a:p>
              <a:r>
                <a:rPr lang="en-US" sz="1600" dirty="0"/>
                <a:t>Batch 3</a:t>
              </a:r>
            </a:p>
            <a:p>
              <a:r>
                <a:rPr lang="en-US" sz="1600" dirty="0"/>
                <a:t>Batch 4</a:t>
              </a:r>
            </a:p>
            <a:p>
              <a:r>
                <a:rPr lang="en-US" sz="1600" dirty="0"/>
                <a:t>Batch 5</a:t>
              </a:r>
            </a:p>
            <a:p>
              <a:r>
                <a:rPr lang="en-US" sz="1600" dirty="0"/>
                <a:t>Batch 6</a:t>
              </a:r>
              <a:br>
                <a:rPr lang="en-US" sz="1600" dirty="0"/>
              </a:br>
              <a:r>
                <a:rPr lang="en-US" sz="1600" dirty="0"/>
                <a:t>Batch 7</a:t>
              </a:r>
            </a:p>
            <a:p>
              <a:r>
                <a:rPr lang="en-US" sz="1600" dirty="0"/>
                <a:t>Batch 8</a:t>
              </a:r>
            </a:p>
            <a:p>
              <a:r>
                <a:rPr lang="en-US" sz="1600" dirty="0"/>
                <a:t>Batch 9</a:t>
              </a:r>
            </a:p>
            <a:p>
              <a:r>
                <a:rPr lang="en-US" sz="1600" dirty="0"/>
                <a:t>Batch 10</a:t>
              </a:r>
            </a:p>
            <a:p>
              <a:r>
                <a:rPr lang="en-US" sz="1600" dirty="0"/>
                <a:t>Batch 11</a:t>
              </a:r>
            </a:p>
            <a:p>
              <a:r>
                <a:rPr lang="en-US" sz="1600" dirty="0"/>
                <a:t>Batch 12</a:t>
              </a:r>
            </a:p>
            <a:p>
              <a:r>
                <a:rPr lang="en-US" sz="1600" dirty="0"/>
                <a:t>Batch 13</a:t>
              </a:r>
            </a:p>
            <a:p>
              <a:r>
                <a:rPr lang="en-US" sz="1600" dirty="0"/>
                <a:t>Batch 14</a:t>
              </a:r>
            </a:p>
            <a:p>
              <a:r>
                <a:rPr lang="en-US" sz="1600" dirty="0"/>
                <a:t>Batch 15</a:t>
              </a:r>
            </a:p>
            <a:p>
              <a:r>
                <a:rPr lang="en-US" sz="1600" dirty="0"/>
                <a:t>Batch 16</a:t>
              </a:r>
            </a:p>
            <a:p>
              <a:r>
                <a:rPr lang="en-US" sz="1600" dirty="0"/>
                <a:t>Batch 17</a:t>
              </a:r>
            </a:p>
          </p:txBody>
        </p:sp>
        <p:pic>
          <p:nvPicPr>
            <p:cNvPr id="26" name="Picture 25">
              <a:extLst>
                <a:ext uri="{FF2B5EF4-FFF2-40B4-BE49-F238E27FC236}">
                  <a16:creationId xmlns:a16="http://schemas.microsoft.com/office/drawing/2014/main" id="{FF63E494-7C69-B897-C079-1EFE38B215AA}"/>
                </a:ext>
              </a:extLst>
            </p:cNvPr>
            <p:cNvPicPr>
              <a:picLocks noChangeAspect="1"/>
            </p:cNvPicPr>
            <p:nvPr/>
          </p:nvPicPr>
          <p:blipFill rotWithShape="1">
            <a:blip r:embed="rId4"/>
            <a:srcRect r="41729"/>
            <a:stretch/>
          </p:blipFill>
          <p:spPr>
            <a:xfrm>
              <a:off x="10236333" y="1355891"/>
              <a:ext cx="481026" cy="4533900"/>
            </a:xfrm>
            <a:prstGeom prst="rect">
              <a:avLst/>
            </a:prstGeom>
          </p:spPr>
        </p:pic>
        <p:pic>
          <p:nvPicPr>
            <p:cNvPr id="27" name="Picture 26">
              <a:extLst>
                <a:ext uri="{FF2B5EF4-FFF2-40B4-BE49-F238E27FC236}">
                  <a16:creationId xmlns:a16="http://schemas.microsoft.com/office/drawing/2014/main" id="{6E0B6394-F51A-C886-9E5B-5FD64EEF87D6}"/>
                </a:ext>
              </a:extLst>
            </p:cNvPr>
            <p:cNvPicPr>
              <a:picLocks noChangeAspect="1"/>
            </p:cNvPicPr>
            <p:nvPr/>
          </p:nvPicPr>
          <p:blipFill rotWithShape="1">
            <a:blip r:embed="rId4"/>
            <a:srcRect l="692" t="6132" r="46184" b="64005"/>
            <a:stretch/>
          </p:blipFill>
          <p:spPr>
            <a:xfrm>
              <a:off x="10242583" y="1352980"/>
              <a:ext cx="438534" cy="1353953"/>
            </a:xfrm>
            <a:prstGeom prst="rect">
              <a:avLst/>
            </a:prstGeom>
          </p:spPr>
        </p:pic>
        <p:pic>
          <p:nvPicPr>
            <p:cNvPr id="28" name="Picture 27">
              <a:extLst>
                <a:ext uri="{FF2B5EF4-FFF2-40B4-BE49-F238E27FC236}">
                  <a16:creationId xmlns:a16="http://schemas.microsoft.com/office/drawing/2014/main" id="{700CE666-6DB7-F7B2-B420-303D7A32F857}"/>
                </a:ext>
              </a:extLst>
            </p:cNvPr>
            <p:cNvPicPr>
              <a:picLocks noChangeAspect="1"/>
            </p:cNvPicPr>
            <p:nvPr/>
          </p:nvPicPr>
          <p:blipFill rotWithShape="1">
            <a:blip r:embed="rId4"/>
            <a:srcRect l="-2237" r="44658" b="94608"/>
            <a:stretch/>
          </p:blipFill>
          <p:spPr>
            <a:xfrm>
              <a:off x="10224192" y="2704597"/>
              <a:ext cx="475316" cy="244483"/>
            </a:xfrm>
            <a:prstGeom prst="rect">
              <a:avLst/>
            </a:prstGeom>
          </p:spPr>
        </p:pic>
        <p:pic>
          <p:nvPicPr>
            <p:cNvPr id="29" name="Picture 28">
              <a:extLst>
                <a:ext uri="{FF2B5EF4-FFF2-40B4-BE49-F238E27FC236}">
                  <a16:creationId xmlns:a16="http://schemas.microsoft.com/office/drawing/2014/main" id="{2B3A4E28-20CE-1A88-1772-AF849D4AE8B3}"/>
                </a:ext>
              </a:extLst>
            </p:cNvPr>
            <p:cNvPicPr>
              <a:picLocks noChangeAspect="1"/>
            </p:cNvPicPr>
            <p:nvPr/>
          </p:nvPicPr>
          <p:blipFill>
            <a:blip r:embed="rId5"/>
            <a:stretch>
              <a:fillRect/>
            </a:stretch>
          </p:blipFill>
          <p:spPr>
            <a:xfrm>
              <a:off x="5414331" y="1103464"/>
              <a:ext cx="4264927" cy="4637433"/>
            </a:xfrm>
            <a:prstGeom prst="rect">
              <a:avLst/>
            </a:prstGeom>
          </p:spPr>
        </p:pic>
      </p:grpSp>
      <p:pic>
        <p:nvPicPr>
          <p:cNvPr id="16" name="Picture 15" descr="A diagram of different colored triangles&#10;&#10;Description automatically generated">
            <a:extLst>
              <a:ext uri="{FF2B5EF4-FFF2-40B4-BE49-F238E27FC236}">
                <a16:creationId xmlns:a16="http://schemas.microsoft.com/office/drawing/2014/main" id="{88BE8260-D4C9-6641-009D-59E568DC62BA}"/>
              </a:ext>
            </a:extLst>
          </p:cNvPr>
          <p:cNvPicPr>
            <a:picLocks noChangeAspect="1"/>
          </p:cNvPicPr>
          <p:nvPr/>
        </p:nvPicPr>
        <p:blipFill rotWithShape="1">
          <a:blip r:embed="rId6"/>
          <a:srcRect l="10555" t="6896" r="26690" b="11263"/>
          <a:stretch/>
        </p:blipFill>
        <p:spPr>
          <a:xfrm>
            <a:off x="1226601" y="1203410"/>
            <a:ext cx="4324042" cy="4229450"/>
          </a:xfrm>
          <a:prstGeom prst="rect">
            <a:avLst/>
          </a:prstGeom>
        </p:spPr>
      </p:pic>
      <p:sp>
        <p:nvSpPr>
          <p:cNvPr id="7" name="Up-Down Arrow 6">
            <a:extLst>
              <a:ext uri="{FF2B5EF4-FFF2-40B4-BE49-F238E27FC236}">
                <a16:creationId xmlns:a16="http://schemas.microsoft.com/office/drawing/2014/main" id="{B59C2EEB-77E3-9179-5007-5AFEF80E82B7}"/>
              </a:ext>
            </a:extLst>
          </p:cNvPr>
          <p:cNvSpPr/>
          <p:nvPr/>
        </p:nvSpPr>
        <p:spPr>
          <a:xfrm rot="5400000">
            <a:off x="3348406" y="2621581"/>
            <a:ext cx="193840" cy="159400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8ABC751-E4B3-7A11-DC55-C7D77E95835B}"/>
              </a:ext>
            </a:extLst>
          </p:cNvPr>
          <p:cNvSpPr txBox="1"/>
          <p:nvPr/>
        </p:nvSpPr>
        <p:spPr>
          <a:xfrm>
            <a:off x="740061" y="2798444"/>
            <a:ext cx="5410530" cy="523220"/>
          </a:xfrm>
          <a:prstGeom prst="rect">
            <a:avLst/>
          </a:prstGeom>
          <a:noFill/>
        </p:spPr>
        <p:txBody>
          <a:bodyPr wrap="square" rtlCol="0">
            <a:spAutoFit/>
          </a:bodyPr>
          <a:lstStyle/>
          <a:p>
            <a:pPr algn="ctr"/>
            <a:r>
              <a:rPr lang="en-US" sz="2800" b="1" dirty="0"/>
              <a:t>Calibration</a:t>
            </a:r>
          </a:p>
        </p:txBody>
      </p:sp>
      <p:sp>
        <p:nvSpPr>
          <p:cNvPr id="31" name="Up-Down Arrow 30">
            <a:extLst>
              <a:ext uri="{FF2B5EF4-FFF2-40B4-BE49-F238E27FC236}">
                <a16:creationId xmlns:a16="http://schemas.microsoft.com/office/drawing/2014/main" id="{5DCBF4B3-C534-66AD-A4C0-4303002EEBB0}"/>
              </a:ext>
            </a:extLst>
          </p:cNvPr>
          <p:cNvSpPr/>
          <p:nvPr/>
        </p:nvSpPr>
        <p:spPr>
          <a:xfrm rot="5400000">
            <a:off x="3362920" y="2806532"/>
            <a:ext cx="193840" cy="159400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8D810B8-A048-CDC7-AE56-0F0965475317}"/>
              </a:ext>
            </a:extLst>
          </p:cNvPr>
          <p:cNvSpPr txBox="1"/>
          <p:nvPr/>
        </p:nvSpPr>
        <p:spPr>
          <a:xfrm>
            <a:off x="754575" y="2983395"/>
            <a:ext cx="5410530" cy="523220"/>
          </a:xfrm>
          <a:prstGeom prst="rect">
            <a:avLst/>
          </a:prstGeom>
          <a:noFill/>
        </p:spPr>
        <p:txBody>
          <a:bodyPr wrap="square" rtlCol="0">
            <a:spAutoFit/>
          </a:bodyPr>
          <a:lstStyle/>
          <a:p>
            <a:pPr algn="ctr"/>
            <a:r>
              <a:rPr lang="en-US" sz="2800" b="1" dirty="0"/>
              <a:t>Calibration</a:t>
            </a:r>
          </a:p>
        </p:txBody>
      </p:sp>
      <p:pic>
        <p:nvPicPr>
          <p:cNvPr id="36" name="Picture 35" descr="A close-up of a graph&#10;&#10;Description automatically generated">
            <a:extLst>
              <a:ext uri="{FF2B5EF4-FFF2-40B4-BE49-F238E27FC236}">
                <a16:creationId xmlns:a16="http://schemas.microsoft.com/office/drawing/2014/main" id="{AC12F2FC-BEB1-4EE5-3D07-8ACDAD6F43D5}"/>
              </a:ext>
            </a:extLst>
          </p:cNvPr>
          <p:cNvPicPr>
            <a:picLocks noChangeAspect="1"/>
          </p:cNvPicPr>
          <p:nvPr/>
        </p:nvPicPr>
        <p:blipFill rotWithShape="1">
          <a:blip r:embed="rId7"/>
          <a:srcRect t="5817" r="30387" b="5983"/>
          <a:stretch/>
        </p:blipFill>
        <p:spPr>
          <a:xfrm>
            <a:off x="5822080" y="1197575"/>
            <a:ext cx="3981283" cy="4253071"/>
          </a:xfrm>
          <a:prstGeom prst="rect">
            <a:avLst/>
          </a:prstGeom>
        </p:spPr>
      </p:pic>
      <p:pic>
        <p:nvPicPr>
          <p:cNvPr id="2" name="Picture 1">
            <a:extLst>
              <a:ext uri="{FF2B5EF4-FFF2-40B4-BE49-F238E27FC236}">
                <a16:creationId xmlns:a16="http://schemas.microsoft.com/office/drawing/2014/main" id="{C0C11A00-E229-6702-5446-FC554EB176F5}"/>
              </a:ext>
            </a:extLst>
          </p:cNvPr>
          <p:cNvPicPr>
            <a:picLocks noChangeAspect="1"/>
          </p:cNvPicPr>
          <p:nvPr/>
        </p:nvPicPr>
        <p:blipFill>
          <a:blip r:embed="rId8"/>
          <a:stretch>
            <a:fillRect/>
          </a:stretch>
        </p:blipFill>
        <p:spPr>
          <a:xfrm>
            <a:off x="1251526" y="1216518"/>
            <a:ext cx="4274191" cy="4220224"/>
          </a:xfrm>
          <a:prstGeom prst="rect">
            <a:avLst/>
          </a:prstGeom>
        </p:spPr>
      </p:pic>
      <p:sp>
        <p:nvSpPr>
          <p:cNvPr id="3" name="TextBox 2">
            <a:extLst>
              <a:ext uri="{FF2B5EF4-FFF2-40B4-BE49-F238E27FC236}">
                <a16:creationId xmlns:a16="http://schemas.microsoft.com/office/drawing/2014/main" id="{B5A41DAF-A08D-A4F4-0F9F-895FABFD4EFA}"/>
              </a:ext>
            </a:extLst>
          </p:cNvPr>
          <p:cNvSpPr txBox="1"/>
          <p:nvPr/>
        </p:nvSpPr>
        <p:spPr>
          <a:xfrm>
            <a:off x="1858602" y="5497240"/>
            <a:ext cx="3173447" cy="369332"/>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PC1 – 9.8%</a:t>
            </a:r>
          </a:p>
        </p:txBody>
      </p:sp>
      <p:sp>
        <p:nvSpPr>
          <p:cNvPr id="5" name="TextBox 4">
            <a:extLst>
              <a:ext uri="{FF2B5EF4-FFF2-40B4-BE49-F238E27FC236}">
                <a16:creationId xmlns:a16="http://schemas.microsoft.com/office/drawing/2014/main" id="{FC3DDE90-5A31-38EB-7B4E-87ADC50BDFE4}"/>
              </a:ext>
            </a:extLst>
          </p:cNvPr>
          <p:cNvSpPr txBox="1"/>
          <p:nvPr/>
        </p:nvSpPr>
        <p:spPr>
          <a:xfrm rot="16200000">
            <a:off x="-775353" y="3022902"/>
            <a:ext cx="3499068" cy="369332"/>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PC2 – 3.1%</a:t>
            </a:r>
          </a:p>
        </p:txBody>
      </p:sp>
      <p:pic>
        <p:nvPicPr>
          <p:cNvPr id="6" name="Picture 5">
            <a:extLst>
              <a:ext uri="{FF2B5EF4-FFF2-40B4-BE49-F238E27FC236}">
                <a16:creationId xmlns:a16="http://schemas.microsoft.com/office/drawing/2014/main" id="{E806953D-484E-6E38-F58D-382E49568363}"/>
              </a:ext>
            </a:extLst>
          </p:cNvPr>
          <p:cNvPicPr>
            <a:picLocks noChangeAspect="1"/>
          </p:cNvPicPr>
          <p:nvPr/>
        </p:nvPicPr>
        <p:blipFill>
          <a:blip r:embed="rId9"/>
          <a:stretch>
            <a:fillRect/>
          </a:stretch>
        </p:blipFill>
        <p:spPr>
          <a:xfrm>
            <a:off x="5781082" y="1211578"/>
            <a:ext cx="4063278" cy="4239068"/>
          </a:xfrm>
          <a:prstGeom prst="rect">
            <a:avLst/>
          </a:prstGeom>
        </p:spPr>
      </p:pic>
      <p:sp>
        <p:nvSpPr>
          <p:cNvPr id="9" name="Google Shape;697;p15">
            <a:extLst>
              <a:ext uri="{FF2B5EF4-FFF2-40B4-BE49-F238E27FC236}">
                <a16:creationId xmlns:a16="http://schemas.microsoft.com/office/drawing/2014/main" id="{CB14ADA5-9F6D-42BA-C003-85D5F89D4AAF}"/>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Batch effect correction</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157883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6F9297-CC0A-1A38-651B-743F7D87A4FE}"/>
              </a:ext>
            </a:extLst>
          </p:cNvPr>
          <p:cNvPicPr>
            <a:picLocks noChangeAspect="1"/>
          </p:cNvPicPr>
          <p:nvPr/>
        </p:nvPicPr>
        <p:blipFill rotWithShape="1">
          <a:blip r:embed="rId3"/>
          <a:srcRect b="50000"/>
          <a:stretch/>
        </p:blipFill>
        <p:spPr>
          <a:xfrm>
            <a:off x="3405159" y="1241867"/>
            <a:ext cx="5091395" cy="3429000"/>
          </a:xfrm>
          <a:prstGeom prst="rect">
            <a:avLst/>
          </a:prstGeom>
        </p:spPr>
      </p:pic>
      <p:pic>
        <p:nvPicPr>
          <p:cNvPr id="6" name="Picture 5">
            <a:extLst>
              <a:ext uri="{FF2B5EF4-FFF2-40B4-BE49-F238E27FC236}">
                <a16:creationId xmlns:a16="http://schemas.microsoft.com/office/drawing/2014/main" id="{456C109D-0B8C-8739-3935-87A862A067BE}"/>
              </a:ext>
            </a:extLst>
          </p:cNvPr>
          <p:cNvPicPr>
            <a:picLocks noChangeAspect="1"/>
          </p:cNvPicPr>
          <p:nvPr/>
        </p:nvPicPr>
        <p:blipFill rotWithShape="1">
          <a:blip r:embed="rId3"/>
          <a:srcRect t="88556"/>
          <a:stretch/>
        </p:blipFill>
        <p:spPr>
          <a:xfrm>
            <a:off x="3409641" y="4770852"/>
            <a:ext cx="5091395" cy="784810"/>
          </a:xfrm>
          <a:prstGeom prst="rect">
            <a:avLst/>
          </a:prstGeom>
        </p:spPr>
      </p:pic>
      <p:cxnSp>
        <p:nvCxnSpPr>
          <p:cNvPr id="12" name="Straight Connector 11">
            <a:extLst>
              <a:ext uri="{FF2B5EF4-FFF2-40B4-BE49-F238E27FC236}">
                <a16:creationId xmlns:a16="http://schemas.microsoft.com/office/drawing/2014/main" id="{894568C2-96D2-1F04-6E39-77136935D767}"/>
              </a:ext>
            </a:extLst>
          </p:cNvPr>
          <p:cNvCxnSpPr/>
          <p:nvPr/>
        </p:nvCxnSpPr>
        <p:spPr>
          <a:xfrm flipV="1">
            <a:off x="3277412" y="4565142"/>
            <a:ext cx="336176" cy="21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B5EB479-1DAD-8919-6B38-4AF959C101A2}"/>
              </a:ext>
            </a:extLst>
          </p:cNvPr>
          <p:cNvCxnSpPr/>
          <p:nvPr/>
        </p:nvCxnSpPr>
        <p:spPr>
          <a:xfrm flipV="1">
            <a:off x="3281895" y="4663754"/>
            <a:ext cx="336176" cy="21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482744C-78A3-C5E4-D1E8-67F0EEFB5F5B}"/>
              </a:ext>
            </a:extLst>
          </p:cNvPr>
          <p:cNvCxnSpPr/>
          <p:nvPr/>
        </p:nvCxnSpPr>
        <p:spPr>
          <a:xfrm flipV="1">
            <a:off x="8276258" y="4565142"/>
            <a:ext cx="336176" cy="21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421A2AA-E02A-36A4-AB58-B5BE45FD9DA6}"/>
              </a:ext>
            </a:extLst>
          </p:cNvPr>
          <p:cNvCxnSpPr/>
          <p:nvPr/>
        </p:nvCxnSpPr>
        <p:spPr>
          <a:xfrm flipV="1">
            <a:off x="8280741" y="4663754"/>
            <a:ext cx="336176" cy="215153"/>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0196045-1ADE-3E8E-BF74-E46D07A2143C}"/>
              </a:ext>
            </a:extLst>
          </p:cNvPr>
          <p:cNvSpPr txBox="1"/>
          <p:nvPr/>
        </p:nvSpPr>
        <p:spPr>
          <a:xfrm>
            <a:off x="2807810" y="4714522"/>
            <a:ext cx="538680"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-6</a:t>
            </a:r>
          </a:p>
        </p:txBody>
      </p:sp>
      <p:sp>
        <p:nvSpPr>
          <p:cNvPr id="19" name="TextBox 18">
            <a:extLst>
              <a:ext uri="{FF2B5EF4-FFF2-40B4-BE49-F238E27FC236}">
                <a16:creationId xmlns:a16="http://schemas.microsoft.com/office/drawing/2014/main" id="{47FE2756-2A2C-93B4-1E3B-851F33FF85A5}"/>
              </a:ext>
            </a:extLst>
          </p:cNvPr>
          <p:cNvSpPr txBox="1"/>
          <p:nvPr/>
        </p:nvSpPr>
        <p:spPr>
          <a:xfrm>
            <a:off x="2808543" y="3210884"/>
            <a:ext cx="538680"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0</a:t>
            </a:r>
          </a:p>
        </p:txBody>
      </p:sp>
      <p:sp>
        <p:nvSpPr>
          <p:cNvPr id="20" name="TextBox 19">
            <a:extLst>
              <a:ext uri="{FF2B5EF4-FFF2-40B4-BE49-F238E27FC236}">
                <a16:creationId xmlns:a16="http://schemas.microsoft.com/office/drawing/2014/main" id="{8FC566CD-D2D6-E9E4-1837-ACEF141BF152}"/>
              </a:ext>
            </a:extLst>
          </p:cNvPr>
          <p:cNvSpPr txBox="1"/>
          <p:nvPr/>
        </p:nvSpPr>
        <p:spPr>
          <a:xfrm>
            <a:off x="2814833" y="1790241"/>
            <a:ext cx="538680"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2</a:t>
            </a:r>
          </a:p>
        </p:txBody>
      </p:sp>
      <p:sp>
        <p:nvSpPr>
          <p:cNvPr id="21" name="TextBox 20">
            <a:extLst>
              <a:ext uri="{FF2B5EF4-FFF2-40B4-BE49-F238E27FC236}">
                <a16:creationId xmlns:a16="http://schemas.microsoft.com/office/drawing/2014/main" id="{EC333A8E-C5CC-D299-5406-A780489FF34B}"/>
              </a:ext>
            </a:extLst>
          </p:cNvPr>
          <p:cNvSpPr txBox="1"/>
          <p:nvPr/>
        </p:nvSpPr>
        <p:spPr>
          <a:xfrm>
            <a:off x="4633309" y="5555662"/>
            <a:ext cx="2635093"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Sample Number</a:t>
            </a:r>
          </a:p>
        </p:txBody>
      </p:sp>
      <p:sp>
        <p:nvSpPr>
          <p:cNvPr id="22" name="TextBox 21">
            <a:extLst>
              <a:ext uri="{FF2B5EF4-FFF2-40B4-BE49-F238E27FC236}">
                <a16:creationId xmlns:a16="http://schemas.microsoft.com/office/drawing/2014/main" id="{1BE4A50D-5B84-5E77-280B-21EDB5F7DF00}"/>
              </a:ext>
            </a:extLst>
          </p:cNvPr>
          <p:cNvSpPr txBox="1"/>
          <p:nvPr/>
        </p:nvSpPr>
        <p:spPr>
          <a:xfrm rot="16200000">
            <a:off x="1446721" y="3195682"/>
            <a:ext cx="2635093"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 Features Z-Score</a:t>
            </a:r>
          </a:p>
        </p:txBody>
      </p:sp>
      <p:sp>
        <p:nvSpPr>
          <p:cNvPr id="23" name="Oval 22">
            <a:extLst>
              <a:ext uri="{FF2B5EF4-FFF2-40B4-BE49-F238E27FC236}">
                <a16:creationId xmlns:a16="http://schemas.microsoft.com/office/drawing/2014/main" id="{E0C4698B-8532-8882-EEAB-70D77CA6248F}"/>
              </a:ext>
            </a:extLst>
          </p:cNvPr>
          <p:cNvSpPr/>
          <p:nvPr/>
        </p:nvSpPr>
        <p:spPr>
          <a:xfrm>
            <a:off x="3745260" y="4998725"/>
            <a:ext cx="1688950" cy="40879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688D491-02BB-0C44-8478-AC886BE6C77B}"/>
              </a:ext>
            </a:extLst>
          </p:cNvPr>
          <p:cNvSpPr txBox="1"/>
          <p:nvPr/>
        </p:nvSpPr>
        <p:spPr>
          <a:xfrm>
            <a:off x="5312346" y="4884791"/>
            <a:ext cx="1956056" cy="369332"/>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Failed Injections</a:t>
            </a:r>
          </a:p>
        </p:txBody>
      </p:sp>
      <p:sp>
        <p:nvSpPr>
          <p:cNvPr id="3" name="Google Shape;697;p15">
            <a:extLst>
              <a:ext uri="{FF2B5EF4-FFF2-40B4-BE49-F238E27FC236}">
                <a16:creationId xmlns:a16="http://schemas.microsoft.com/office/drawing/2014/main" id="{CAFF4AA5-4D62-299E-4C3F-7B6522D2A404}"/>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Outlier Detection</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016164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B2E91-4812-7345-6D0C-9336067743E3}"/>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35F49396-5494-3E99-48D3-56259BB5C3FC}"/>
              </a:ext>
            </a:extLst>
          </p:cNvPr>
          <p:cNvSpPr txBox="1">
            <a:spLocks noGrp="1"/>
          </p:cNvSpPr>
          <p:nvPr>
            <p:ph type="title"/>
          </p:nvPr>
        </p:nvSpPr>
        <p:spPr>
          <a:xfrm>
            <a:off x="618800" y="322791"/>
            <a:ext cx="10954400" cy="763600"/>
          </a:xfrm>
          <a:prstGeom prst="rect">
            <a:avLst/>
          </a:prstGeom>
        </p:spPr>
        <p:txBody>
          <a:bodyPr spcFirstLastPara="1" vert="horz" wrap="square" lIns="121900" tIns="121900" rIns="121900" bIns="121900" rtlCol="0" anchor="t" anchorCtr="0">
            <a:noAutofit/>
          </a:bodyPr>
          <a:lstStyle/>
          <a:p>
            <a:pPr algn="ctr"/>
            <a:r>
              <a:rPr lang="en-US" sz="3200" b="1" dirty="0">
                <a:latin typeface="Lato" panose="020F0502020204030203" pitchFamily="34" charset="0"/>
                <a:ea typeface="Lato" panose="020F0502020204030203" pitchFamily="34" charset="0"/>
                <a:cs typeface="Lato" panose="020F0502020204030203" pitchFamily="34" charset="0"/>
              </a:rPr>
              <a:t>Example Reports</a:t>
            </a:r>
            <a:endParaRPr lang="en-US" sz="3200"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8B2BC82C-F1D7-A78F-6B69-93256F1E93A8}"/>
              </a:ext>
            </a:extLst>
          </p:cNvPr>
          <p:cNvPicPr>
            <a:picLocks noChangeAspect="1"/>
          </p:cNvPicPr>
          <p:nvPr/>
        </p:nvPicPr>
        <p:blipFill>
          <a:blip r:embed="rId3"/>
          <a:stretch>
            <a:fillRect/>
          </a:stretch>
        </p:blipFill>
        <p:spPr>
          <a:xfrm>
            <a:off x="275141" y="1309827"/>
            <a:ext cx="3483298" cy="4914591"/>
          </a:xfrm>
          <a:prstGeom prst="rect">
            <a:avLst/>
          </a:prstGeom>
        </p:spPr>
      </p:pic>
      <p:pic>
        <p:nvPicPr>
          <p:cNvPr id="7" name="Picture 6">
            <a:extLst>
              <a:ext uri="{FF2B5EF4-FFF2-40B4-BE49-F238E27FC236}">
                <a16:creationId xmlns:a16="http://schemas.microsoft.com/office/drawing/2014/main" id="{4D136D70-D865-068C-FA37-E2C1F9C9806D}"/>
              </a:ext>
            </a:extLst>
          </p:cNvPr>
          <p:cNvPicPr>
            <a:picLocks noChangeAspect="1"/>
          </p:cNvPicPr>
          <p:nvPr/>
        </p:nvPicPr>
        <p:blipFill>
          <a:blip r:embed="rId4"/>
          <a:stretch>
            <a:fillRect/>
          </a:stretch>
        </p:blipFill>
        <p:spPr>
          <a:xfrm>
            <a:off x="3758439" y="1328693"/>
            <a:ext cx="4618531" cy="4914590"/>
          </a:xfrm>
          <a:prstGeom prst="rect">
            <a:avLst/>
          </a:prstGeom>
        </p:spPr>
      </p:pic>
      <p:pic>
        <p:nvPicPr>
          <p:cNvPr id="9" name="Picture 8">
            <a:extLst>
              <a:ext uri="{FF2B5EF4-FFF2-40B4-BE49-F238E27FC236}">
                <a16:creationId xmlns:a16="http://schemas.microsoft.com/office/drawing/2014/main" id="{4DF72A18-B0EE-F15D-D162-6D0F9021D746}"/>
              </a:ext>
            </a:extLst>
          </p:cNvPr>
          <p:cNvPicPr>
            <a:picLocks noChangeAspect="1"/>
          </p:cNvPicPr>
          <p:nvPr/>
        </p:nvPicPr>
        <p:blipFill>
          <a:blip r:embed="rId5"/>
          <a:stretch>
            <a:fillRect/>
          </a:stretch>
        </p:blipFill>
        <p:spPr>
          <a:xfrm>
            <a:off x="8433562" y="1328693"/>
            <a:ext cx="3601121" cy="5100332"/>
          </a:xfrm>
          <a:prstGeom prst="rect">
            <a:avLst/>
          </a:prstGeom>
        </p:spPr>
      </p:pic>
    </p:spTree>
    <p:extLst>
      <p:ext uri="{BB962C8B-B14F-4D97-AF65-F5344CB8AC3E}">
        <p14:creationId xmlns:p14="http://schemas.microsoft.com/office/powerpoint/2010/main" val="1635457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4522E9E8-B8DF-B9F6-39E6-4939B02103E5}"/>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Outputs for both Programs and Users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8" name="Picture 7">
            <a:extLst>
              <a:ext uri="{FF2B5EF4-FFF2-40B4-BE49-F238E27FC236}">
                <a16:creationId xmlns:a16="http://schemas.microsoft.com/office/drawing/2014/main" id="{B4C5DE6C-3D22-169B-43C9-DEA9972A8FA9}"/>
              </a:ext>
            </a:extLst>
          </p:cNvPr>
          <p:cNvPicPr>
            <a:picLocks noChangeAspect="1"/>
          </p:cNvPicPr>
          <p:nvPr/>
        </p:nvPicPr>
        <p:blipFill>
          <a:blip r:embed="rId3"/>
          <a:stretch>
            <a:fillRect/>
          </a:stretch>
        </p:blipFill>
        <p:spPr>
          <a:xfrm>
            <a:off x="8134445" y="1314449"/>
            <a:ext cx="3821256" cy="4229101"/>
          </a:xfrm>
          <a:prstGeom prst="rect">
            <a:avLst/>
          </a:prstGeom>
        </p:spPr>
      </p:pic>
      <p:sp>
        <p:nvSpPr>
          <p:cNvPr id="2" name="TextBox 1">
            <a:extLst>
              <a:ext uri="{FF2B5EF4-FFF2-40B4-BE49-F238E27FC236}">
                <a16:creationId xmlns:a16="http://schemas.microsoft.com/office/drawing/2014/main" id="{ABCD2412-9D7D-5624-62C3-085DCB714FE6}"/>
              </a:ext>
            </a:extLst>
          </p:cNvPr>
          <p:cNvSpPr txBox="1"/>
          <p:nvPr/>
        </p:nvSpPr>
        <p:spPr>
          <a:xfrm>
            <a:off x="8406773" y="991134"/>
            <a:ext cx="3276600" cy="369332"/>
          </a:xfrm>
          <a:prstGeom prst="rect">
            <a:avLst/>
          </a:prstGeom>
          <a:noFill/>
        </p:spPr>
        <p:txBody>
          <a:bodyPr wrap="square" rtlCol="0">
            <a:spAutoFit/>
          </a:bodyPr>
          <a:lstStyle/>
          <a:p>
            <a:pPr algn="ctr"/>
            <a:r>
              <a:rPr lang="en-US" b="1" dirty="0"/>
              <a:t>JSON</a:t>
            </a:r>
          </a:p>
        </p:txBody>
      </p:sp>
      <p:pic>
        <p:nvPicPr>
          <p:cNvPr id="3" name="Picture 2">
            <a:extLst>
              <a:ext uri="{FF2B5EF4-FFF2-40B4-BE49-F238E27FC236}">
                <a16:creationId xmlns:a16="http://schemas.microsoft.com/office/drawing/2014/main" id="{E8D0C727-1D87-F885-1961-85319AA7A2F8}"/>
              </a:ext>
            </a:extLst>
          </p:cNvPr>
          <p:cNvPicPr>
            <a:picLocks noChangeAspect="1"/>
          </p:cNvPicPr>
          <p:nvPr/>
        </p:nvPicPr>
        <p:blipFill>
          <a:blip r:embed="rId4"/>
          <a:stretch>
            <a:fillRect/>
          </a:stretch>
        </p:blipFill>
        <p:spPr>
          <a:xfrm>
            <a:off x="4145771" y="1585433"/>
            <a:ext cx="3424288" cy="3321191"/>
          </a:xfrm>
          <a:prstGeom prst="rect">
            <a:avLst/>
          </a:prstGeom>
        </p:spPr>
      </p:pic>
      <p:sp>
        <p:nvSpPr>
          <p:cNvPr id="4" name="TextBox 3">
            <a:extLst>
              <a:ext uri="{FF2B5EF4-FFF2-40B4-BE49-F238E27FC236}">
                <a16:creationId xmlns:a16="http://schemas.microsoft.com/office/drawing/2014/main" id="{51EE852C-6FFB-B1AD-1F2C-6C7355D27E74}"/>
              </a:ext>
            </a:extLst>
          </p:cNvPr>
          <p:cNvSpPr txBox="1"/>
          <p:nvPr/>
        </p:nvSpPr>
        <p:spPr>
          <a:xfrm>
            <a:off x="4293459" y="991668"/>
            <a:ext cx="3276600" cy="369332"/>
          </a:xfrm>
          <a:prstGeom prst="rect">
            <a:avLst/>
          </a:prstGeom>
          <a:noFill/>
        </p:spPr>
        <p:txBody>
          <a:bodyPr wrap="square" rtlCol="0">
            <a:spAutoFit/>
          </a:bodyPr>
          <a:lstStyle/>
          <a:p>
            <a:pPr algn="ctr"/>
            <a:r>
              <a:rPr lang="en-US" b="1" dirty="0"/>
              <a:t>Annotated Feature Tables</a:t>
            </a:r>
          </a:p>
        </p:txBody>
      </p:sp>
      <p:pic>
        <p:nvPicPr>
          <p:cNvPr id="6" name="Picture 5">
            <a:extLst>
              <a:ext uri="{FF2B5EF4-FFF2-40B4-BE49-F238E27FC236}">
                <a16:creationId xmlns:a16="http://schemas.microsoft.com/office/drawing/2014/main" id="{1872F57F-4F20-C351-DE7E-140745A23007}"/>
              </a:ext>
            </a:extLst>
          </p:cNvPr>
          <p:cNvPicPr>
            <a:picLocks noChangeAspect="1"/>
          </p:cNvPicPr>
          <p:nvPr/>
        </p:nvPicPr>
        <p:blipFill>
          <a:blip r:embed="rId5"/>
          <a:stretch>
            <a:fillRect/>
          </a:stretch>
        </p:blipFill>
        <p:spPr>
          <a:xfrm>
            <a:off x="236299" y="1585433"/>
            <a:ext cx="3702572" cy="3321191"/>
          </a:xfrm>
          <a:prstGeom prst="rect">
            <a:avLst/>
          </a:prstGeom>
        </p:spPr>
      </p:pic>
      <p:sp>
        <p:nvSpPr>
          <p:cNvPr id="7" name="TextBox 6">
            <a:extLst>
              <a:ext uri="{FF2B5EF4-FFF2-40B4-BE49-F238E27FC236}">
                <a16:creationId xmlns:a16="http://schemas.microsoft.com/office/drawing/2014/main" id="{90EF6F36-E982-4BE9-79A8-91FA87B2ED5D}"/>
              </a:ext>
            </a:extLst>
          </p:cNvPr>
          <p:cNvSpPr txBox="1"/>
          <p:nvPr/>
        </p:nvSpPr>
        <p:spPr>
          <a:xfrm>
            <a:off x="449285" y="993850"/>
            <a:ext cx="3276600" cy="369332"/>
          </a:xfrm>
          <a:prstGeom prst="rect">
            <a:avLst/>
          </a:prstGeom>
          <a:noFill/>
        </p:spPr>
        <p:txBody>
          <a:bodyPr wrap="square" rtlCol="0">
            <a:spAutoFit/>
          </a:bodyPr>
          <a:lstStyle/>
          <a:p>
            <a:pPr algn="ctr"/>
            <a:r>
              <a:rPr lang="en-US" b="1" dirty="0"/>
              <a:t>PDF Reports</a:t>
            </a:r>
          </a:p>
        </p:txBody>
      </p:sp>
    </p:spTree>
    <p:extLst>
      <p:ext uri="{BB962C8B-B14F-4D97-AF65-F5344CB8AC3E}">
        <p14:creationId xmlns:p14="http://schemas.microsoft.com/office/powerpoint/2010/main" val="2433691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marR="0" indent="-457200">
              <a:lnSpc>
                <a:spcPct val="150000"/>
              </a:lnSpc>
              <a:spcBef>
                <a:spcPts val="100"/>
              </a:spcBef>
              <a:spcAft>
                <a:spcPts val="100"/>
              </a:spcAft>
              <a:buFont typeface="+mj-lt"/>
              <a:buAutoNum type="arabicParenR"/>
            </a:pPr>
            <a:r>
              <a:rPr lang="en-US" sz="3200" b="0" dirty="0">
                <a:solidFill>
                  <a:srgbClr val="0070C0"/>
                </a:solidFill>
                <a:effectLst/>
                <a:latin typeface="Arial" panose="020B0604020202020204" pitchFamily="34" charset="0"/>
                <a:ea typeface="Times New Roman" panose="02020603050405020304" pitchFamily="18" charset="0"/>
              </a:rPr>
              <a:t>Hand-on exercise using asari CLI (10 minutes)</a:t>
            </a:r>
          </a:p>
        </p:txBody>
      </p:sp>
      <p:sp>
        <p:nvSpPr>
          <p:cNvPr id="2" name="TextBox 1">
            <a:extLst>
              <a:ext uri="{FF2B5EF4-FFF2-40B4-BE49-F238E27FC236}">
                <a16:creationId xmlns:a16="http://schemas.microsoft.com/office/drawing/2014/main" id="{2821C81C-8FB3-38D9-5CFA-4E6491DDF10D}"/>
              </a:ext>
            </a:extLst>
          </p:cNvPr>
          <p:cNvSpPr txBox="1"/>
          <p:nvPr/>
        </p:nvSpPr>
        <p:spPr>
          <a:xfrm>
            <a:off x="4537506" y="3090621"/>
            <a:ext cx="7616698" cy="3416320"/>
          </a:xfrm>
          <a:prstGeom prst="rect">
            <a:avLst/>
          </a:prstGeom>
          <a:noFill/>
        </p:spPr>
        <p:txBody>
          <a:bodyPr wrap="square">
            <a:spAutoFit/>
          </a:bodyPr>
          <a:lstStyle/>
          <a:p>
            <a:r>
              <a:rPr lang="en-US" sz="2400" dirty="0"/>
              <a:t>All materials are found at</a:t>
            </a:r>
          </a:p>
          <a:p>
            <a:r>
              <a:rPr lang="en-US" sz="2400" dirty="0"/>
              <a:t>https://github.com/shuzhao-li-lab/</a:t>
            </a:r>
            <a:r>
              <a:rPr lang="en-US" sz="2400" dirty="0" err="1"/>
              <a:t>asari_pcpfm_tutorials</a:t>
            </a:r>
            <a:r>
              <a:rPr lang="en-US" sz="2400" dirty="0"/>
              <a:t> (link as QR code) </a:t>
            </a:r>
          </a:p>
          <a:p>
            <a:endParaRPr lang="en-US" sz="2400" dirty="0"/>
          </a:p>
          <a:p>
            <a:r>
              <a:rPr lang="en-US" sz="2400" dirty="0"/>
              <a:t>Tools we use: </a:t>
            </a:r>
          </a:p>
          <a:p>
            <a:endParaRPr lang="en-US" sz="2400" dirty="0"/>
          </a:p>
          <a:p>
            <a:endParaRPr lang="en-US" sz="2400" dirty="0"/>
          </a:p>
          <a:p>
            <a:endParaRPr lang="en-US" sz="2400" dirty="0"/>
          </a:p>
          <a:p>
            <a:r>
              <a:rPr lang="en-US" sz="2400" dirty="0"/>
              <a:t>Asari repo can be found by googling `asari GitHub`</a:t>
            </a:r>
          </a:p>
        </p:txBody>
      </p:sp>
      <p:pic>
        <p:nvPicPr>
          <p:cNvPr id="3" name="Picture 2" descr="A qr code on a white background&#10;&#10;Description automatically generated">
            <a:extLst>
              <a:ext uri="{FF2B5EF4-FFF2-40B4-BE49-F238E27FC236}">
                <a16:creationId xmlns:a16="http://schemas.microsoft.com/office/drawing/2014/main" id="{53BC8C79-F4A1-2822-3C73-D0B4153F22EE}"/>
              </a:ext>
            </a:extLst>
          </p:cNvPr>
          <p:cNvPicPr>
            <a:picLocks noChangeAspect="1"/>
          </p:cNvPicPr>
          <p:nvPr/>
        </p:nvPicPr>
        <p:blipFill>
          <a:blip r:embed="rId2"/>
          <a:stretch>
            <a:fillRect/>
          </a:stretch>
        </p:blipFill>
        <p:spPr>
          <a:xfrm>
            <a:off x="9027268" y="1231807"/>
            <a:ext cx="1979530" cy="199979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E6E42FDF-2D02-D0B4-E012-9951B9F833F1}"/>
              </a:ext>
            </a:extLst>
          </p:cNvPr>
          <p:cNvPicPr>
            <a:picLocks noChangeAspect="1"/>
          </p:cNvPicPr>
          <p:nvPr/>
        </p:nvPicPr>
        <p:blipFill>
          <a:blip r:embed="rId3"/>
          <a:stretch>
            <a:fillRect/>
          </a:stretch>
        </p:blipFill>
        <p:spPr>
          <a:xfrm>
            <a:off x="659907" y="1305252"/>
            <a:ext cx="3614951" cy="4832357"/>
          </a:xfrm>
          <a:prstGeom prst="rect">
            <a:avLst/>
          </a:prstGeom>
        </p:spPr>
      </p:pic>
      <p:sp>
        <p:nvSpPr>
          <p:cNvPr id="10" name="Oval 9">
            <a:extLst>
              <a:ext uri="{FF2B5EF4-FFF2-40B4-BE49-F238E27FC236}">
                <a16:creationId xmlns:a16="http://schemas.microsoft.com/office/drawing/2014/main" id="{E9205525-A7BA-9A75-B1E2-72FBB1D5847A}"/>
              </a:ext>
            </a:extLst>
          </p:cNvPr>
          <p:cNvSpPr/>
          <p:nvPr/>
        </p:nvSpPr>
        <p:spPr>
          <a:xfrm>
            <a:off x="1107379" y="4854102"/>
            <a:ext cx="1801191" cy="48638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141B6A3-4F6E-1560-4AA4-86DF5B1B93EC}"/>
              </a:ext>
            </a:extLst>
          </p:cNvPr>
          <p:cNvSpPr txBox="1"/>
          <p:nvPr/>
        </p:nvSpPr>
        <p:spPr>
          <a:xfrm>
            <a:off x="6478622" y="4591455"/>
            <a:ext cx="3268494" cy="1066959"/>
          </a:xfrm>
          <a:prstGeom prst="rect">
            <a:avLst/>
          </a:prstGeom>
          <a:noFill/>
        </p:spPr>
        <p:txBody>
          <a:bodyPr wrap="square" rtlCol="0">
            <a:spAutoFit/>
          </a:bodyPr>
          <a:lstStyle/>
          <a:p>
            <a:pPr marL="342900" marR="0" indent="-342900">
              <a:spcBef>
                <a:spcPts val="100"/>
              </a:spcBef>
              <a:spcAft>
                <a:spcPts val="100"/>
              </a:spcAft>
              <a:buFont typeface="Courier New" panose="02070309020205020404" pitchFamily="49" charset="0"/>
              <a:buChar char="o"/>
            </a:pPr>
            <a:r>
              <a:rPr lang="en-US" sz="2000" dirty="0">
                <a:latin typeface="Arial" panose="020B0604020202020204" pitchFamily="34" charset="0"/>
                <a:ea typeface="Times New Roman" panose="02020603050405020304" pitchFamily="18" charset="0"/>
              </a:rPr>
              <a:t>A</a:t>
            </a:r>
            <a:r>
              <a:rPr lang="en-US" sz="2000" b="0" dirty="0">
                <a:effectLst/>
                <a:latin typeface="Arial" panose="020B0604020202020204" pitchFamily="34" charset="0"/>
                <a:ea typeface="Times New Roman" panose="02020603050405020304" pitchFamily="18" charset="0"/>
              </a:rPr>
              <a:t>sari as CLI tool</a:t>
            </a:r>
          </a:p>
          <a:p>
            <a:pPr marL="342900" marR="0" indent="-342900">
              <a:spcBef>
                <a:spcPts val="100"/>
              </a:spcBef>
              <a:spcAft>
                <a:spcPts val="100"/>
              </a:spcAft>
              <a:buFont typeface="Courier New" panose="02070309020205020404" pitchFamily="49" charset="0"/>
              <a:buChar char="o"/>
            </a:pPr>
            <a:r>
              <a:rPr lang="en-US" sz="2000" dirty="0" err="1">
                <a:latin typeface="Arial" panose="020B0604020202020204" pitchFamily="34" charset="0"/>
                <a:ea typeface="Times New Roman" panose="02020603050405020304" pitchFamily="18" charset="0"/>
              </a:rPr>
              <a:t>Jupyter</a:t>
            </a:r>
            <a:r>
              <a:rPr lang="en-US" sz="2000" dirty="0">
                <a:latin typeface="Arial" panose="020B0604020202020204" pitchFamily="34" charset="0"/>
                <a:ea typeface="Times New Roman" panose="02020603050405020304" pitchFamily="18" charset="0"/>
              </a:rPr>
              <a:t> Notebook</a:t>
            </a:r>
          </a:p>
          <a:p>
            <a:pPr marL="342900" marR="0" indent="-342900">
              <a:spcBef>
                <a:spcPts val="100"/>
              </a:spcBef>
              <a:spcAft>
                <a:spcPts val="100"/>
              </a:spcAft>
              <a:buFont typeface="Courier New" panose="02070309020205020404" pitchFamily="49" charset="0"/>
              <a:buChar char="o"/>
            </a:pPr>
            <a:r>
              <a:rPr lang="en-US" sz="2000" dirty="0">
                <a:effectLst/>
                <a:latin typeface="Arial" panose="020B0604020202020204" pitchFamily="34" charset="0"/>
                <a:ea typeface="Times New Roman" panose="02020603050405020304" pitchFamily="18" charset="0"/>
              </a:rPr>
              <a:t>Google </a:t>
            </a:r>
            <a:r>
              <a:rPr lang="en-US" sz="2000" dirty="0" err="1">
                <a:effectLst/>
                <a:latin typeface="Arial" panose="020B0604020202020204" pitchFamily="34" charset="0"/>
                <a:ea typeface="Times New Roman" panose="02020603050405020304" pitchFamily="18" charset="0"/>
              </a:rPr>
              <a:t>Colab</a:t>
            </a:r>
            <a:endParaRPr lang="en-US" sz="2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412047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C2185-4B6A-8A97-C9FE-8D954D166656}"/>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FAA5D559-225E-3678-4108-DEFB682C760D}"/>
              </a:ext>
            </a:extLst>
          </p:cNvPr>
          <p:cNvSpPr txBox="1">
            <a:spLocks noGrp="1"/>
          </p:cNvSpPr>
          <p:nvPr>
            <p:ph type="title"/>
          </p:nvPr>
        </p:nvSpPr>
        <p:spPr>
          <a:xfrm>
            <a:off x="462082" y="0"/>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PCPFM Re-Analysis Results</a:t>
            </a:r>
            <a:endParaRPr lang="en-US" sz="2667" dirty="0">
              <a:latin typeface="Lato" panose="020F0502020204030203" pitchFamily="34" charset="0"/>
              <a:ea typeface="Lato" panose="020F0502020204030203" pitchFamily="34" charset="0"/>
              <a:cs typeface="Lato" panose="020F0502020204030203" pitchFamily="34" charset="0"/>
            </a:endParaRPr>
          </a:p>
        </p:txBody>
      </p:sp>
      <p:sp>
        <p:nvSpPr>
          <p:cNvPr id="65" name="TextBox 64">
            <a:extLst>
              <a:ext uri="{FF2B5EF4-FFF2-40B4-BE49-F238E27FC236}">
                <a16:creationId xmlns:a16="http://schemas.microsoft.com/office/drawing/2014/main" id="{37E274D0-D7B2-EEE0-F928-9C7D825D5659}"/>
              </a:ext>
            </a:extLst>
          </p:cNvPr>
          <p:cNvSpPr txBox="1"/>
          <p:nvPr/>
        </p:nvSpPr>
        <p:spPr>
          <a:xfrm>
            <a:off x="759044" y="4863363"/>
            <a:ext cx="3898379" cy="923330"/>
          </a:xfrm>
          <a:prstGeom prst="rect">
            <a:avLst/>
          </a:prstGeom>
          <a:noFill/>
        </p:spPr>
        <p:txBody>
          <a:bodyPr wrap="square" rtlCol="0">
            <a:spAutoFit/>
          </a:bodyPr>
          <a:lstStyle/>
          <a:p>
            <a:pPr algn="ctr"/>
            <a:endParaRPr lang="en-US" dirty="0"/>
          </a:p>
          <a:p>
            <a:pPr algn="ctr"/>
            <a:r>
              <a:rPr lang="en-US" dirty="0"/>
              <a:t>PCPFM recapitulates the clustering of patients from the original manuscript</a:t>
            </a:r>
          </a:p>
        </p:txBody>
      </p:sp>
      <p:sp>
        <p:nvSpPr>
          <p:cNvPr id="124" name="TextBox 123">
            <a:extLst>
              <a:ext uri="{FF2B5EF4-FFF2-40B4-BE49-F238E27FC236}">
                <a16:creationId xmlns:a16="http://schemas.microsoft.com/office/drawing/2014/main" id="{D58FBF2C-7A44-F8F9-9913-F00109813F40}"/>
              </a:ext>
            </a:extLst>
          </p:cNvPr>
          <p:cNvSpPr txBox="1"/>
          <p:nvPr/>
        </p:nvSpPr>
        <p:spPr>
          <a:xfrm>
            <a:off x="-1276731" y="729919"/>
            <a:ext cx="6096000" cy="369332"/>
          </a:xfrm>
          <a:prstGeom prst="rect">
            <a:avLst/>
          </a:prstGeom>
          <a:noFill/>
        </p:spPr>
        <p:txBody>
          <a:bodyPr wrap="square">
            <a:spAutoFit/>
          </a:bodyPr>
          <a:lstStyle/>
          <a:p>
            <a:pPr algn="ctr"/>
            <a:r>
              <a:rPr lang="en-US" dirty="0" err="1"/>
              <a:t>Ansone</a:t>
            </a:r>
            <a:r>
              <a:rPr lang="en-US" dirty="0"/>
              <a:t> 2021 re-analysis</a:t>
            </a:r>
          </a:p>
        </p:txBody>
      </p:sp>
      <p:sp>
        <p:nvSpPr>
          <p:cNvPr id="125" name="TextBox 124">
            <a:extLst>
              <a:ext uri="{FF2B5EF4-FFF2-40B4-BE49-F238E27FC236}">
                <a16:creationId xmlns:a16="http://schemas.microsoft.com/office/drawing/2014/main" id="{996944D7-2479-5CBD-86A4-3C920E0C98C7}"/>
              </a:ext>
            </a:extLst>
          </p:cNvPr>
          <p:cNvSpPr txBox="1"/>
          <p:nvPr/>
        </p:nvSpPr>
        <p:spPr>
          <a:xfrm>
            <a:off x="5473209" y="5123612"/>
            <a:ext cx="3898379" cy="646331"/>
          </a:xfrm>
          <a:prstGeom prst="rect">
            <a:avLst/>
          </a:prstGeom>
          <a:noFill/>
        </p:spPr>
        <p:txBody>
          <a:bodyPr wrap="square" rtlCol="0">
            <a:spAutoFit/>
          </a:bodyPr>
          <a:lstStyle/>
          <a:p>
            <a:pPr algn="ctr"/>
            <a:endParaRPr lang="en-US" dirty="0"/>
          </a:p>
          <a:p>
            <a:pPr algn="ctr"/>
            <a:r>
              <a:rPr lang="en-US" dirty="0"/>
              <a:t>But produces different annotations.</a:t>
            </a:r>
          </a:p>
        </p:txBody>
      </p:sp>
      <p:sp>
        <p:nvSpPr>
          <p:cNvPr id="6" name="TextBox 5">
            <a:extLst>
              <a:ext uri="{FF2B5EF4-FFF2-40B4-BE49-F238E27FC236}">
                <a16:creationId xmlns:a16="http://schemas.microsoft.com/office/drawing/2014/main" id="{00D5844A-E93C-42A2-3A17-CD971ED0F3EE}"/>
              </a:ext>
            </a:extLst>
          </p:cNvPr>
          <p:cNvSpPr txBox="1"/>
          <p:nvPr/>
        </p:nvSpPr>
        <p:spPr>
          <a:xfrm>
            <a:off x="45872" y="6399767"/>
            <a:ext cx="7200866" cy="430887"/>
          </a:xfrm>
          <a:prstGeom prst="rect">
            <a:avLst/>
          </a:prstGeom>
          <a:noFill/>
        </p:spPr>
        <p:txBody>
          <a:bodyPr wrap="square">
            <a:spAutoFit/>
          </a:bodyPr>
          <a:lstStyle/>
          <a:p>
            <a:pPr marL="457200" marR="0" indent="-457200">
              <a:spcBef>
                <a:spcPts val="0"/>
              </a:spcBef>
              <a:spcAft>
                <a:spcPts val="0"/>
              </a:spcAft>
            </a:pPr>
            <a:r>
              <a:rPr lang="en-US" sz="1100" kern="100" dirty="0" err="1">
                <a:effectLst/>
                <a:latin typeface="Calibri" panose="020F0502020204030204" pitchFamily="34" charset="0"/>
                <a:ea typeface="Calibri" panose="020F0502020204030204" pitchFamily="34" charset="0"/>
              </a:rPr>
              <a:t>Ansone</a:t>
            </a:r>
            <a:r>
              <a:rPr lang="en-US" sz="1100" kern="100" dirty="0">
                <a:effectLst/>
                <a:latin typeface="Calibri" panose="020F0502020204030204" pitchFamily="34" charset="0"/>
                <a:ea typeface="Calibri" panose="020F0502020204030204" pitchFamily="34" charset="0"/>
              </a:rPr>
              <a:t>, L., et al., </a:t>
            </a:r>
            <a:r>
              <a:rPr lang="en-US" sz="1100" i="1" kern="100" dirty="0">
                <a:effectLst/>
                <a:latin typeface="Calibri" panose="020F0502020204030204" pitchFamily="34" charset="0"/>
                <a:ea typeface="Calibri" panose="020F0502020204030204" pitchFamily="34" charset="0"/>
              </a:rPr>
              <a:t>Amino Acid Metabolism is Significantly Altered at the Time of Admission in Hospital for Severe COVID-19 Patients: Findings from Longitudinal Targeted Metabolomics Analysis.</a:t>
            </a:r>
            <a:r>
              <a:rPr lang="en-US" sz="1100" kern="100" dirty="0">
                <a:effectLst/>
                <a:latin typeface="Calibri" panose="020F0502020204030204" pitchFamily="34" charset="0"/>
                <a:ea typeface="Calibri" panose="020F0502020204030204" pitchFamily="34" charset="0"/>
              </a:rPr>
              <a:t> </a:t>
            </a:r>
            <a:r>
              <a:rPr lang="en-US" sz="1100" kern="100" dirty="0" err="1">
                <a:effectLst/>
                <a:latin typeface="Calibri" panose="020F0502020204030204" pitchFamily="34" charset="0"/>
                <a:ea typeface="Calibri" panose="020F0502020204030204" pitchFamily="34" charset="0"/>
              </a:rPr>
              <a:t>Microbiol</a:t>
            </a:r>
            <a:r>
              <a:rPr lang="en-US" sz="1100" kern="100" dirty="0">
                <a:effectLst/>
                <a:latin typeface="Calibri" panose="020F0502020204030204" pitchFamily="34" charset="0"/>
                <a:ea typeface="Calibri" panose="020F0502020204030204" pitchFamily="34" charset="0"/>
              </a:rPr>
              <a:t> </a:t>
            </a:r>
            <a:r>
              <a:rPr lang="en-US" sz="1100" kern="100" dirty="0" err="1">
                <a:effectLst/>
                <a:latin typeface="Calibri" panose="020F0502020204030204" pitchFamily="34" charset="0"/>
                <a:ea typeface="Calibri" panose="020F0502020204030204" pitchFamily="34" charset="0"/>
              </a:rPr>
              <a:t>Spectr</a:t>
            </a:r>
            <a:r>
              <a:rPr lang="en-US" sz="1100" kern="100" dirty="0">
                <a:effectLst/>
                <a:latin typeface="Calibri" panose="020F0502020204030204" pitchFamily="34" charset="0"/>
                <a:ea typeface="Calibri" panose="020F0502020204030204" pitchFamily="34" charset="0"/>
              </a:rPr>
              <a:t>, 2021. </a:t>
            </a:r>
            <a:r>
              <a:rPr lang="en-US" sz="1100" b="1" kern="100" dirty="0">
                <a:effectLst/>
                <a:latin typeface="Calibri" panose="020F0502020204030204" pitchFamily="34" charset="0"/>
                <a:ea typeface="Calibri" panose="020F0502020204030204" pitchFamily="34" charset="0"/>
              </a:rPr>
              <a:t>9</a:t>
            </a:r>
            <a:r>
              <a:rPr lang="en-US" sz="1100" kern="100" dirty="0">
                <a:effectLst/>
                <a:latin typeface="Calibri" panose="020F0502020204030204" pitchFamily="34" charset="0"/>
                <a:ea typeface="Calibri" panose="020F0502020204030204" pitchFamily="34" charset="0"/>
              </a:rPr>
              <a:t>(3): p. e0033821.</a:t>
            </a:r>
          </a:p>
        </p:txBody>
      </p:sp>
      <p:pic>
        <p:nvPicPr>
          <p:cNvPr id="16" name="Picture 15">
            <a:extLst>
              <a:ext uri="{FF2B5EF4-FFF2-40B4-BE49-F238E27FC236}">
                <a16:creationId xmlns:a16="http://schemas.microsoft.com/office/drawing/2014/main" id="{CE48AA59-C83C-6F2F-5A8E-7659D905EE4B}"/>
              </a:ext>
            </a:extLst>
          </p:cNvPr>
          <p:cNvPicPr>
            <a:picLocks noChangeAspect="1"/>
          </p:cNvPicPr>
          <p:nvPr/>
        </p:nvPicPr>
        <p:blipFill>
          <a:blip r:embed="rId3"/>
          <a:stretch>
            <a:fillRect/>
          </a:stretch>
        </p:blipFill>
        <p:spPr>
          <a:xfrm>
            <a:off x="297767" y="1121537"/>
            <a:ext cx="4616455" cy="3793887"/>
          </a:xfrm>
          <a:prstGeom prst="rect">
            <a:avLst/>
          </a:prstGeom>
        </p:spPr>
      </p:pic>
      <p:pic>
        <p:nvPicPr>
          <p:cNvPr id="111" name="Picture 110">
            <a:extLst>
              <a:ext uri="{FF2B5EF4-FFF2-40B4-BE49-F238E27FC236}">
                <a16:creationId xmlns:a16="http://schemas.microsoft.com/office/drawing/2014/main" id="{3C77D2F7-1FB8-694B-23E9-BE2987686DD4}"/>
              </a:ext>
            </a:extLst>
          </p:cNvPr>
          <p:cNvPicPr>
            <a:picLocks noChangeAspect="1"/>
          </p:cNvPicPr>
          <p:nvPr/>
        </p:nvPicPr>
        <p:blipFill>
          <a:blip r:embed="rId4"/>
          <a:stretch>
            <a:fillRect/>
          </a:stretch>
        </p:blipFill>
        <p:spPr>
          <a:xfrm>
            <a:off x="5295900" y="1041023"/>
            <a:ext cx="3898379" cy="4351000"/>
          </a:xfrm>
          <a:prstGeom prst="rect">
            <a:avLst/>
          </a:prstGeom>
        </p:spPr>
      </p:pic>
      <p:sp>
        <p:nvSpPr>
          <p:cNvPr id="112" name="AutoShape 2" descr="Dipalmitoylphosphatidylcholine - Wikipedia">
            <a:extLst>
              <a:ext uri="{FF2B5EF4-FFF2-40B4-BE49-F238E27FC236}">
                <a16:creationId xmlns:a16="http://schemas.microsoft.com/office/drawing/2014/main" id="{2B6BD685-56EA-1F32-EF59-CE8EA7E18CF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3" name="Picture 112">
            <a:extLst>
              <a:ext uri="{FF2B5EF4-FFF2-40B4-BE49-F238E27FC236}">
                <a16:creationId xmlns:a16="http://schemas.microsoft.com/office/drawing/2014/main" id="{AB32E28A-AE7A-8D47-9D49-D2DE4276F1D9}"/>
              </a:ext>
            </a:extLst>
          </p:cNvPr>
          <p:cNvPicPr>
            <a:picLocks noChangeAspect="1"/>
          </p:cNvPicPr>
          <p:nvPr/>
        </p:nvPicPr>
        <p:blipFill>
          <a:blip r:embed="rId5"/>
          <a:stretch>
            <a:fillRect/>
          </a:stretch>
        </p:blipFill>
        <p:spPr>
          <a:xfrm>
            <a:off x="9523949" y="1828423"/>
            <a:ext cx="2286539" cy="1600577"/>
          </a:xfrm>
          <a:prstGeom prst="rect">
            <a:avLst/>
          </a:prstGeom>
        </p:spPr>
      </p:pic>
      <p:cxnSp>
        <p:nvCxnSpPr>
          <p:cNvPr id="115" name="Curved Connector 114">
            <a:extLst>
              <a:ext uri="{FF2B5EF4-FFF2-40B4-BE49-F238E27FC236}">
                <a16:creationId xmlns:a16="http://schemas.microsoft.com/office/drawing/2014/main" id="{B0D99D78-143D-C90C-C6E0-20E5C9B61B9A}"/>
              </a:ext>
            </a:extLst>
          </p:cNvPr>
          <p:cNvCxnSpPr>
            <a:cxnSpLocks/>
          </p:cNvCxnSpPr>
          <p:nvPr/>
        </p:nvCxnSpPr>
        <p:spPr>
          <a:xfrm>
            <a:off x="9194281" y="1465979"/>
            <a:ext cx="1118118" cy="947021"/>
          </a:xfrm>
          <a:prstGeom prst="curvedConnector3">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4842EF3-3CD1-32FF-82CC-235D20308A5A}"/>
              </a:ext>
            </a:extLst>
          </p:cNvPr>
          <p:cNvSpPr txBox="1"/>
          <p:nvPr/>
        </p:nvSpPr>
        <p:spPr>
          <a:xfrm>
            <a:off x="9371589" y="3332715"/>
            <a:ext cx="2286540" cy="923330"/>
          </a:xfrm>
          <a:prstGeom prst="rect">
            <a:avLst/>
          </a:prstGeom>
          <a:noFill/>
        </p:spPr>
        <p:txBody>
          <a:bodyPr wrap="square" rtlCol="0">
            <a:spAutoFit/>
          </a:bodyPr>
          <a:lstStyle/>
          <a:p>
            <a:pPr algn="ctr"/>
            <a:endParaRPr lang="en-US" dirty="0"/>
          </a:p>
          <a:p>
            <a:pPr algn="ctr"/>
            <a:r>
              <a:rPr lang="en-US" dirty="0"/>
              <a:t>1,2-DPPC is a lung surfactant</a:t>
            </a:r>
          </a:p>
        </p:txBody>
      </p:sp>
    </p:spTree>
    <p:extLst>
      <p:ext uri="{BB962C8B-B14F-4D97-AF65-F5344CB8AC3E}">
        <p14:creationId xmlns:p14="http://schemas.microsoft.com/office/powerpoint/2010/main" val="28994370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9F07D-080B-E46F-1B0A-A887313AA066}"/>
              </a:ext>
            </a:extLst>
          </p:cNvPr>
          <p:cNvSpPr txBox="1">
            <a:spLocks/>
          </p:cNvSpPr>
          <p:nvPr/>
        </p:nvSpPr>
        <p:spPr>
          <a:xfrm>
            <a:off x="685801" y="15240"/>
            <a:ext cx="10916391"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a:r>
              <a:rPr lang="en-US" sz="3200" dirty="0">
                <a:latin typeface="+mj-lt"/>
              </a:rPr>
              <a:t>Exposome requires complex workflow?</a:t>
            </a:r>
          </a:p>
        </p:txBody>
      </p:sp>
      <p:sp>
        <p:nvSpPr>
          <p:cNvPr id="3" name="TextBox 2">
            <a:extLst>
              <a:ext uri="{FF2B5EF4-FFF2-40B4-BE49-F238E27FC236}">
                <a16:creationId xmlns:a16="http://schemas.microsoft.com/office/drawing/2014/main" id="{36DED4E7-3176-E44D-430C-0B5134C7B483}"/>
              </a:ext>
            </a:extLst>
          </p:cNvPr>
          <p:cNvSpPr txBox="1"/>
          <p:nvPr/>
        </p:nvSpPr>
        <p:spPr>
          <a:xfrm>
            <a:off x="6361888" y="6448603"/>
            <a:ext cx="4051249" cy="261610"/>
          </a:xfrm>
          <a:prstGeom prst="rect">
            <a:avLst/>
          </a:prstGeom>
          <a:noFill/>
        </p:spPr>
        <p:txBody>
          <a:bodyPr wrap="square">
            <a:spAutoFit/>
          </a:bodyPr>
          <a:lstStyle/>
          <a:p>
            <a:r>
              <a:rPr lang="en-US" sz="1100" dirty="0">
                <a:effectLst/>
                <a:latin typeface="Calibri" panose="020F0502020204030204" pitchFamily="34" charset="0"/>
                <a:ea typeface="Calibri" panose="020F0502020204030204" pitchFamily="34" charset="0"/>
                <a:cs typeface="Times New Roman" panose="02020603050405020304" pitchFamily="18" charset="0"/>
              </a:rPr>
              <a:t>Bowen, T.J., et al., Nat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Commun</a:t>
            </a:r>
            <a:r>
              <a:rPr lang="en-US" sz="1100" dirty="0">
                <a:effectLst/>
                <a:latin typeface="Calibri" panose="020F0502020204030204" pitchFamily="34" charset="0"/>
                <a:ea typeface="Calibri" panose="020F0502020204030204" pitchFamily="34" charset="0"/>
                <a:cs typeface="Times New Roman" panose="02020603050405020304" pitchFamily="18" charset="0"/>
              </a:rPr>
              <a:t>, 2023. </a:t>
            </a:r>
            <a:r>
              <a:rPr lang="en-US" sz="1100" b="1" dirty="0">
                <a:effectLst/>
                <a:latin typeface="Calibri" panose="020F0502020204030204" pitchFamily="34" charset="0"/>
                <a:ea typeface="Calibri" panose="020F0502020204030204" pitchFamily="34" charset="0"/>
                <a:cs typeface="Times New Roman" panose="02020603050405020304" pitchFamily="18" charset="0"/>
              </a:rPr>
              <a:t>14</a:t>
            </a:r>
            <a:r>
              <a:rPr lang="en-US" sz="1100" dirty="0">
                <a:effectLst/>
                <a:latin typeface="Calibri" panose="020F0502020204030204" pitchFamily="34" charset="0"/>
                <a:ea typeface="Calibri" panose="020F0502020204030204" pitchFamily="34" charset="0"/>
                <a:cs typeface="Times New Roman" panose="02020603050405020304" pitchFamily="18" charset="0"/>
              </a:rPr>
              <a:t>(1): p. 4653.</a:t>
            </a:r>
            <a:r>
              <a:rPr lang="en-US" sz="1100" dirty="0">
                <a:effectLst/>
              </a:rPr>
              <a:t> </a:t>
            </a:r>
            <a:endParaRPr lang="en-US" sz="1100" dirty="0"/>
          </a:p>
        </p:txBody>
      </p:sp>
      <p:pic>
        <p:nvPicPr>
          <p:cNvPr id="1026" name="Picture 2" descr="figure 1">
            <a:extLst>
              <a:ext uri="{FF2B5EF4-FFF2-40B4-BE49-F238E27FC236}">
                <a16:creationId xmlns:a16="http://schemas.microsoft.com/office/drawing/2014/main" id="{67C19FFE-0297-9DC5-8A57-674585E58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072" y="1171687"/>
            <a:ext cx="3612070" cy="52574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2EE49AA-A2AF-8B70-CCF3-331D50848E61}"/>
              </a:ext>
            </a:extLst>
          </p:cNvPr>
          <p:cNvPicPr>
            <a:picLocks noChangeAspect="1"/>
          </p:cNvPicPr>
          <p:nvPr/>
        </p:nvPicPr>
        <p:blipFill>
          <a:blip r:embed="rId3"/>
          <a:stretch>
            <a:fillRect/>
          </a:stretch>
        </p:blipFill>
        <p:spPr>
          <a:xfrm>
            <a:off x="730725" y="4037687"/>
            <a:ext cx="4665088" cy="2206107"/>
          </a:xfrm>
          <a:prstGeom prst="rect">
            <a:avLst/>
          </a:prstGeom>
        </p:spPr>
      </p:pic>
      <p:pic>
        <p:nvPicPr>
          <p:cNvPr id="5" name="Picture 4">
            <a:extLst>
              <a:ext uri="{FF2B5EF4-FFF2-40B4-BE49-F238E27FC236}">
                <a16:creationId xmlns:a16="http://schemas.microsoft.com/office/drawing/2014/main" id="{D77AC64D-4886-DAF0-6715-F27CA3B20A6A}"/>
              </a:ext>
            </a:extLst>
          </p:cNvPr>
          <p:cNvPicPr>
            <a:picLocks noChangeAspect="1"/>
          </p:cNvPicPr>
          <p:nvPr/>
        </p:nvPicPr>
        <p:blipFill>
          <a:blip r:embed="rId4"/>
          <a:stretch>
            <a:fillRect/>
          </a:stretch>
        </p:blipFill>
        <p:spPr>
          <a:xfrm>
            <a:off x="730725" y="1528606"/>
            <a:ext cx="4665088" cy="2260052"/>
          </a:xfrm>
          <a:prstGeom prst="rect">
            <a:avLst/>
          </a:prstGeom>
          <a:ln>
            <a:solidFill>
              <a:schemeClr val="bg1">
                <a:lumMod val="50000"/>
              </a:schemeClr>
            </a:solidFill>
          </a:ln>
        </p:spPr>
      </p:pic>
    </p:spTree>
    <p:extLst>
      <p:ext uri="{BB962C8B-B14F-4D97-AF65-F5344CB8AC3E}">
        <p14:creationId xmlns:p14="http://schemas.microsoft.com/office/powerpoint/2010/main" val="2542396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8BEF4-DAFC-1B36-D5D9-6FD44C246452}"/>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E95C0E0C-6F71-6F39-7357-3C6E8AB13801}"/>
              </a:ext>
            </a:extLst>
          </p:cNvPr>
          <p:cNvSpPr txBox="1">
            <a:spLocks noGrp="1"/>
          </p:cNvSpPr>
          <p:nvPr>
            <p:ph type="title"/>
          </p:nvPr>
        </p:nvSpPr>
        <p:spPr>
          <a:xfrm>
            <a:off x="432287" y="241805"/>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Example Results using </a:t>
            </a:r>
            <a:r>
              <a:rPr lang="en-US" sz="2667" b="1" dirty="0" err="1">
                <a:latin typeface="Lato" panose="020F0502020204030203" pitchFamily="34" charset="0"/>
                <a:ea typeface="Lato" panose="020F0502020204030203" pitchFamily="34" charset="0"/>
                <a:cs typeface="Lato" panose="020F0502020204030203" pitchFamily="34" charset="0"/>
              </a:rPr>
              <a:t>pcpfm</a:t>
            </a:r>
            <a:r>
              <a:rPr lang="en-US" sz="2667" b="1" dirty="0">
                <a:latin typeface="Lato" panose="020F0502020204030203" pitchFamily="34" charset="0"/>
                <a:ea typeface="Lato" panose="020F0502020204030203" pitchFamily="34" charset="0"/>
                <a:cs typeface="Lato" panose="020F0502020204030203" pitchFamily="34" charset="0"/>
              </a:rPr>
              <a:t>: detection of drug metabolites</a:t>
            </a:r>
            <a:endParaRPr lang="en-US" sz="2667" dirty="0">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311F3ECD-CA5F-42A9-3E78-AD54C210138A}"/>
              </a:ext>
            </a:extLst>
          </p:cNvPr>
          <p:cNvSpPr/>
          <p:nvPr/>
        </p:nvSpPr>
        <p:spPr>
          <a:xfrm>
            <a:off x="5509501" y="2978207"/>
            <a:ext cx="104718" cy="116457"/>
          </a:xfrm>
          <a:prstGeom prst="rect">
            <a:avLst/>
          </a:prstGeom>
          <a:solidFill>
            <a:srgbClr val="FF5437"/>
          </a:solidFill>
          <a:ln>
            <a:solidFill>
              <a:srgbClr val="FF54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D5DBE05C-0152-C5D7-5757-58C87C970491}"/>
              </a:ext>
            </a:extLst>
          </p:cNvPr>
          <p:cNvSpPr/>
          <p:nvPr/>
        </p:nvSpPr>
        <p:spPr>
          <a:xfrm>
            <a:off x="5509501" y="3121653"/>
            <a:ext cx="104718" cy="116457"/>
          </a:xfrm>
          <a:prstGeom prst="rect">
            <a:avLst/>
          </a:prstGeom>
          <a:solidFill>
            <a:srgbClr val="92D051"/>
          </a:solidFill>
          <a:ln>
            <a:solidFill>
              <a:srgbClr val="92D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BE5A6577-15A9-1745-D24A-9A10BB25E330}"/>
              </a:ext>
            </a:extLst>
          </p:cNvPr>
          <p:cNvSpPr txBox="1"/>
          <p:nvPr/>
        </p:nvSpPr>
        <p:spPr>
          <a:xfrm>
            <a:off x="5582550" y="2908313"/>
            <a:ext cx="105091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Not Detected</a:t>
            </a:r>
          </a:p>
        </p:txBody>
      </p:sp>
      <p:sp>
        <p:nvSpPr>
          <p:cNvPr id="69" name="TextBox 68">
            <a:extLst>
              <a:ext uri="{FF2B5EF4-FFF2-40B4-BE49-F238E27FC236}">
                <a16:creationId xmlns:a16="http://schemas.microsoft.com/office/drawing/2014/main" id="{7303BD8E-C1C8-0B6B-79FB-3EE644634B40}"/>
              </a:ext>
            </a:extLst>
          </p:cNvPr>
          <p:cNvSpPr txBox="1"/>
          <p:nvPr/>
        </p:nvSpPr>
        <p:spPr>
          <a:xfrm>
            <a:off x="5579978" y="3070265"/>
            <a:ext cx="717387"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Detected</a:t>
            </a:r>
          </a:p>
        </p:txBody>
      </p:sp>
      <p:sp>
        <p:nvSpPr>
          <p:cNvPr id="70" name="TextBox 69">
            <a:extLst>
              <a:ext uri="{FF2B5EF4-FFF2-40B4-BE49-F238E27FC236}">
                <a16:creationId xmlns:a16="http://schemas.microsoft.com/office/drawing/2014/main" id="{753DE17F-8FC4-3717-7BCC-F27863EA9FC2}"/>
              </a:ext>
            </a:extLst>
          </p:cNvPr>
          <p:cNvSpPr txBox="1"/>
          <p:nvPr/>
        </p:nvSpPr>
        <p:spPr>
          <a:xfrm>
            <a:off x="5673076" y="2723044"/>
            <a:ext cx="622911"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Media</a:t>
            </a:r>
          </a:p>
        </p:txBody>
      </p:sp>
      <p:sp>
        <p:nvSpPr>
          <p:cNvPr id="71" name="TextBox 70">
            <a:extLst>
              <a:ext uri="{FF2B5EF4-FFF2-40B4-BE49-F238E27FC236}">
                <a16:creationId xmlns:a16="http://schemas.microsoft.com/office/drawing/2014/main" id="{606208F0-5A1E-0371-62A4-331048592302}"/>
              </a:ext>
            </a:extLst>
          </p:cNvPr>
          <p:cNvSpPr txBox="1"/>
          <p:nvPr/>
        </p:nvSpPr>
        <p:spPr>
          <a:xfrm>
            <a:off x="7691025" y="2138898"/>
            <a:ext cx="852569"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Cell Pellet</a:t>
            </a:r>
          </a:p>
        </p:txBody>
      </p:sp>
      <p:sp>
        <p:nvSpPr>
          <p:cNvPr id="73" name="TextBox 72">
            <a:extLst>
              <a:ext uri="{FF2B5EF4-FFF2-40B4-BE49-F238E27FC236}">
                <a16:creationId xmlns:a16="http://schemas.microsoft.com/office/drawing/2014/main" id="{D025CCDE-F94B-B3B2-B829-1849F8CCD06D}"/>
              </a:ext>
            </a:extLst>
          </p:cNvPr>
          <p:cNvSpPr txBox="1"/>
          <p:nvPr/>
        </p:nvSpPr>
        <p:spPr>
          <a:xfrm>
            <a:off x="2486256" y="2017105"/>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ID</a:t>
            </a:r>
            <a:endParaRPr lang="en-US" sz="1000" dirty="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A762052B-42BD-A639-3A1A-250A05AC7D46}"/>
              </a:ext>
            </a:extLst>
          </p:cNvPr>
          <p:cNvSpPr txBox="1"/>
          <p:nvPr/>
        </p:nvSpPr>
        <p:spPr>
          <a:xfrm>
            <a:off x="1419309" y="2017105"/>
            <a:ext cx="1027001"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Formula</a:t>
            </a:r>
            <a:endParaRPr lang="en-US" sz="1000" dirty="0">
              <a:latin typeface="Arial" panose="020B0604020202020204" pitchFamily="34" charset="0"/>
              <a:cs typeface="Arial" panose="020B0604020202020204" pitchFamily="34" charset="0"/>
            </a:endParaRPr>
          </a:p>
        </p:txBody>
      </p:sp>
      <p:pic>
        <p:nvPicPr>
          <p:cNvPr id="76" name="Picture 75">
            <a:extLst>
              <a:ext uri="{FF2B5EF4-FFF2-40B4-BE49-F238E27FC236}">
                <a16:creationId xmlns:a16="http://schemas.microsoft.com/office/drawing/2014/main" id="{627A6883-FAF7-7B4E-3A9B-E025DCCA665C}"/>
              </a:ext>
            </a:extLst>
          </p:cNvPr>
          <p:cNvPicPr>
            <a:picLocks noChangeAspect="1"/>
          </p:cNvPicPr>
          <p:nvPr/>
        </p:nvPicPr>
        <p:blipFill>
          <a:blip r:embed="rId3"/>
          <a:stretch>
            <a:fillRect/>
          </a:stretch>
        </p:blipFill>
        <p:spPr>
          <a:xfrm>
            <a:off x="1297436" y="2343090"/>
            <a:ext cx="2534364" cy="2627916"/>
          </a:xfrm>
          <a:prstGeom prst="rect">
            <a:avLst/>
          </a:prstGeom>
        </p:spPr>
      </p:pic>
      <p:pic>
        <p:nvPicPr>
          <p:cNvPr id="77" name="Picture 76">
            <a:extLst>
              <a:ext uri="{FF2B5EF4-FFF2-40B4-BE49-F238E27FC236}">
                <a16:creationId xmlns:a16="http://schemas.microsoft.com/office/drawing/2014/main" id="{E747EA07-A3ED-8722-600D-B02FF952D852}"/>
              </a:ext>
            </a:extLst>
          </p:cNvPr>
          <p:cNvPicPr>
            <a:picLocks noChangeAspect="1"/>
          </p:cNvPicPr>
          <p:nvPr/>
        </p:nvPicPr>
        <p:blipFill>
          <a:blip r:embed="rId4"/>
          <a:stretch>
            <a:fillRect/>
          </a:stretch>
        </p:blipFill>
        <p:spPr>
          <a:xfrm>
            <a:off x="4059817" y="2723044"/>
            <a:ext cx="2336597" cy="1593483"/>
          </a:xfrm>
          <a:prstGeom prst="rect">
            <a:avLst/>
          </a:prstGeom>
        </p:spPr>
      </p:pic>
      <p:sp>
        <p:nvSpPr>
          <p:cNvPr id="100" name="TextBox 99">
            <a:extLst>
              <a:ext uri="{FF2B5EF4-FFF2-40B4-BE49-F238E27FC236}">
                <a16:creationId xmlns:a16="http://schemas.microsoft.com/office/drawing/2014/main" id="{6FCA3F52-43FA-CD26-ECFF-0FFE7B14B044}"/>
              </a:ext>
            </a:extLst>
          </p:cNvPr>
          <p:cNvSpPr txBox="1"/>
          <p:nvPr/>
        </p:nvSpPr>
        <p:spPr>
          <a:xfrm>
            <a:off x="8443827" y="2395959"/>
            <a:ext cx="1749479"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Cell Pellet, m/z = 415.2133</a:t>
            </a:r>
          </a:p>
        </p:txBody>
      </p:sp>
      <p:sp>
        <p:nvSpPr>
          <p:cNvPr id="101" name="TextBox 100">
            <a:extLst>
              <a:ext uri="{FF2B5EF4-FFF2-40B4-BE49-F238E27FC236}">
                <a16:creationId xmlns:a16="http://schemas.microsoft.com/office/drawing/2014/main" id="{B179EB57-A325-AEAA-34CC-E54CF2447DB5}"/>
              </a:ext>
            </a:extLst>
          </p:cNvPr>
          <p:cNvSpPr txBox="1"/>
          <p:nvPr/>
        </p:nvSpPr>
        <p:spPr>
          <a:xfrm rot="16200000">
            <a:off x="6661228" y="3287735"/>
            <a:ext cx="1659560" cy="400110"/>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Composite Mass Track </a:t>
            </a:r>
          </a:p>
          <a:p>
            <a:pPr algn="ctr"/>
            <a:r>
              <a:rPr lang="en-US" sz="1000" dirty="0">
                <a:latin typeface="Arial" panose="020B0604020202020204" pitchFamily="34" charset="0"/>
                <a:cs typeface="Arial" panose="020B0604020202020204" pitchFamily="34" charset="0"/>
              </a:rPr>
              <a:t>Intensity (absolute)</a:t>
            </a:r>
          </a:p>
        </p:txBody>
      </p:sp>
      <p:pic>
        <p:nvPicPr>
          <p:cNvPr id="102" name="Picture 101">
            <a:extLst>
              <a:ext uri="{FF2B5EF4-FFF2-40B4-BE49-F238E27FC236}">
                <a16:creationId xmlns:a16="http://schemas.microsoft.com/office/drawing/2014/main" id="{4B1DC555-F476-48EE-FC03-65DFA98A3D7D}"/>
              </a:ext>
            </a:extLst>
          </p:cNvPr>
          <p:cNvPicPr>
            <a:picLocks noChangeAspect="1"/>
          </p:cNvPicPr>
          <p:nvPr/>
        </p:nvPicPr>
        <p:blipFill rotWithShape="1">
          <a:blip r:embed="rId5"/>
          <a:srcRect l="16394" t="7295" r="6744" b="7062"/>
          <a:stretch/>
        </p:blipFill>
        <p:spPr>
          <a:xfrm>
            <a:off x="7916557" y="2631091"/>
            <a:ext cx="2594379" cy="1777810"/>
          </a:xfrm>
          <a:prstGeom prst="rect">
            <a:avLst/>
          </a:prstGeom>
        </p:spPr>
      </p:pic>
      <p:sp>
        <p:nvSpPr>
          <p:cNvPr id="103" name="TextBox 102">
            <a:extLst>
              <a:ext uri="{FF2B5EF4-FFF2-40B4-BE49-F238E27FC236}">
                <a16:creationId xmlns:a16="http://schemas.microsoft.com/office/drawing/2014/main" id="{400E3A5C-45C7-2EAC-9AB1-477845BC479E}"/>
              </a:ext>
            </a:extLst>
          </p:cNvPr>
          <p:cNvSpPr txBox="1"/>
          <p:nvPr/>
        </p:nvSpPr>
        <p:spPr>
          <a:xfrm>
            <a:off x="7757560" y="4375265"/>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180</a:t>
            </a:r>
          </a:p>
        </p:txBody>
      </p:sp>
      <p:sp>
        <p:nvSpPr>
          <p:cNvPr id="104" name="TextBox 103">
            <a:extLst>
              <a:ext uri="{FF2B5EF4-FFF2-40B4-BE49-F238E27FC236}">
                <a16:creationId xmlns:a16="http://schemas.microsoft.com/office/drawing/2014/main" id="{7363C134-DF70-3F04-3E2D-99E404821432}"/>
              </a:ext>
            </a:extLst>
          </p:cNvPr>
          <p:cNvSpPr txBox="1"/>
          <p:nvPr/>
        </p:nvSpPr>
        <p:spPr>
          <a:xfrm>
            <a:off x="8168870" y="4362884"/>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200</a:t>
            </a:r>
          </a:p>
        </p:txBody>
      </p:sp>
      <p:sp>
        <p:nvSpPr>
          <p:cNvPr id="105" name="TextBox 104">
            <a:extLst>
              <a:ext uri="{FF2B5EF4-FFF2-40B4-BE49-F238E27FC236}">
                <a16:creationId xmlns:a16="http://schemas.microsoft.com/office/drawing/2014/main" id="{A23CE1E2-F665-F5F9-940A-902E29C356A3}"/>
              </a:ext>
            </a:extLst>
          </p:cNvPr>
          <p:cNvSpPr txBox="1"/>
          <p:nvPr/>
        </p:nvSpPr>
        <p:spPr>
          <a:xfrm>
            <a:off x="8606205" y="4367017"/>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220</a:t>
            </a:r>
          </a:p>
        </p:txBody>
      </p:sp>
      <p:sp>
        <p:nvSpPr>
          <p:cNvPr id="106" name="TextBox 105">
            <a:extLst>
              <a:ext uri="{FF2B5EF4-FFF2-40B4-BE49-F238E27FC236}">
                <a16:creationId xmlns:a16="http://schemas.microsoft.com/office/drawing/2014/main" id="{3E646CEC-4DB6-5017-69E9-B63E30124884}"/>
              </a:ext>
            </a:extLst>
          </p:cNvPr>
          <p:cNvSpPr txBox="1"/>
          <p:nvPr/>
        </p:nvSpPr>
        <p:spPr>
          <a:xfrm>
            <a:off x="9048600" y="4360258"/>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240</a:t>
            </a:r>
          </a:p>
        </p:txBody>
      </p:sp>
      <p:sp>
        <p:nvSpPr>
          <p:cNvPr id="107" name="TextBox 106">
            <a:extLst>
              <a:ext uri="{FF2B5EF4-FFF2-40B4-BE49-F238E27FC236}">
                <a16:creationId xmlns:a16="http://schemas.microsoft.com/office/drawing/2014/main" id="{F4E58EB3-B9D0-81B6-80D2-A9754FC6037A}"/>
              </a:ext>
            </a:extLst>
          </p:cNvPr>
          <p:cNvSpPr txBox="1"/>
          <p:nvPr/>
        </p:nvSpPr>
        <p:spPr>
          <a:xfrm>
            <a:off x="9470135" y="4358496"/>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260</a:t>
            </a:r>
          </a:p>
        </p:txBody>
      </p:sp>
      <p:sp>
        <p:nvSpPr>
          <p:cNvPr id="108" name="TextBox 107">
            <a:extLst>
              <a:ext uri="{FF2B5EF4-FFF2-40B4-BE49-F238E27FC236}">
                <a16:creationId xmlns:a16="http://schemas.microsoft.com/office/drawing/2014/main" id="{779468D2-535C-1CF3-4335-895580A66DF4}"/>
              </a:ext>
            </a:extLst>
          </p:cNvPr>
          <p:cNvSpPr txBox="1"/>
          <p:nvPr/>
        </p:nvSpPr>
        <p:spPr>
          <a:xfrm>
            <a:off x="7418500" y="4274701"/>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a:t>
            </a:r>
          </a:p>
        </p:txBody>
      </p:sp>
      <p:sp>
        <p:nvSpPr>
          <p:cNvPr id="109" name="TextBox 108">
            <a:extLst>
              <a:ext uri="{FF2B5EF4-FFF2-40B4-BE49-F238E27FC236}">
                <a16:creationId xmlns:a16="http://schemas.microsoft.com/office/drawing/2014/main" id="{57E322B2-BAEF-70F2-B41F-A0BA0785E09C}"/>
              </a:ext>
            </a:extLst>
          </p:cNvPr>
          <p:cNvSpPr txBox="1"/>
          <p:nvPr/>
        </p:nvSpPr>
        <p:spPr>
          <a:xfrm>
            <a:off x="7359454" y="400181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0.2</a:t>
            </a:r>
          </a:p>
        </p:txBody>
      </p:sp>
      <p:sp>
        <p:nvSpPr>
          <p:cNvPr id="110" name="TextBox 109">
            <a:extLst>
              <a:ext uri="{FF2B5EF4-FFF2-40B4-BE49-F238E27FC236}">
                <a16:creationId xmlns:a16="http://schemas.microsoft.com/office/drawing/2014/main" id="{D35D758D-6538-CD70-69D5-9ED9529A8A60}"/>
              </a:ext>
            </a:extLst>
          </p:cNvPr>
          <p:cNvSpPr txBox="1"/>
          <p:nvPr/>
        </p:nvSpPr>
        <p:spPr>
          <a:xfrm>
            <a:off x="7350246" y="374082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0.4</a:t>
            </a:r>
          </a:p>
        </p:txBody>
      </p:sp>
      <p:sp>
        <p:nvSpPr>
          <p:cNvPr id="111" name="TextBox 110">
            <a:extLst>
              <a:ext uri="{FF2B5EF4-FFF2-40B4-BE49-F238E27FC236}">
                <a16:creationId xmlns:a16="http://schemas.microsoft.com/office/drawing/2014/main" id="{DC1F0753-AD88-E692-1E13-AAC9C7D32E96}"/>
              </a:ext>
            </a:extLst>
          </p:cNvPr>
          <p:cNvSpPr txBox="1"/>
          <p:nvPr/>
        </p:nvSpPr>
        <p:spPr>
          <a:xfrm>
            <a:off x="7343197" y="347545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0.6</a:t>
            </a:r>
          </a:p>
        </p:txBody>
      </p:sp>
      <p:sp>
        <p:nvSpPr>
          <p:cNvPr id="112" name="TextBox 111">
            <a:extLst>
              <a:ext uri="{FF2B5EF4-FFF2-40B4-BE49-F238E27FC236}">
                <a16:creationId xmlns:a16="http://schemas.microsoft.com/office/drawing/2014/main" id="{645CE097-101B-A7AF-8E63-711BECFC4714}"/>
              </a:ext>
            </a:extLst>
          </p:cNvPr>
          <p:cNvSpPr txBox="1"/>
          <p:nvPr/>
        </p:nvSpPr>
        <p:spPr>
          <a:xfrm>
            <a:off x="7343346" y="321360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0.8</a:t>
            </a:r>
          </a:p>
        </p:txBody>
      </p:sp>
      <p:sp>
        <p:nvSpPr>
          <p:cNvPr id="113" name="TextBox 112">
            <a:extLst>
              <a:ext uri="{FF2B5EF4-FFF2-40B4-BE49-F238E27FC236}">
                <a16:creationId xmlns:a16="http://schemas.microsoft.com/office/drawing/2014/main" id="{D4AC9E7B-E0FB-A9CD-0AB1-B8080B16A755}"/>
              </a:ext>
            </a:extLst>
          </p:cNvPr>
          <p:cNvSpPr txBox="1"/>
          <p:nvPr/>
        </p:nvSpPr>
        <p:spPr>
          <a:xfrm>
            <a:off x="7342606" y="295383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sp>
        <p:nvSpPr>
          <p:cNvPr id="114" name="TextBox 113">
            <a:extLst>
              <a:ext uri="{FF2B5EF4-FFF2-40B4-BE49-F238E27FC236}">
                <a16:creationId xmlns:a16="http://schemas.microsoft.com/office/drawing/2014/main" id="{5F352EAC-16ED-F2AC-232F-E2CFAC164B6D}"/>
              </a:ext>
            </a:extLst>
          </p:cNvPr>
          <p:cNvSpPr txBox="1"/>
          <p:nvPr/>
        </p:nvSpPr>
        <p:spPr>
          <a:xfrm>
            <a:off x="7344904" y="2687972"/>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a:t>
            </a:r>
          </a:p>
        </p:txBody>
      </p:sp>
      <p:sp>
        <p:nvSpPr>
          <p:cNvPr id="115" name="Rectangle 114">
            <a:extLst>
              <a:ext uri="{FF2B5EF4-FFF2-40B4-BE49-F238E27FC236}">
                <a16:creationId xmlns:a16="http://schemas.microsoft.com/office/drawing/2014/main" id="{5C14DBE6-9DCC-639F-4B13-146538DAB80D}"/>
              </a:ext>
            </a:extLst>
          </p:cNvPr>
          <p:cNvSpPr/>
          <p:nvPr/>
        </p:nvSpPr>
        <p:spPr>
          <a:xfrm>
            <a:off x="8953080" y="4185071"/>
            <a:ext cx="341635" cy="207394"/>
          </a:xfrm>
          <a:prstGeom prst="rect">
            <a:avLst/>
          </a:prstGeom>
          <a:noFill/>
          <a:ln w="28575">
            <a:solidFill>
              <a:srgbClr val="FF543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1AEA99A-C812-8E00-9A9C-413ECE65BDC7}"/>
              </a:ext>
            </a:extLst>
          </p:cNvPr>
          <p:cNvSpPr txBox="1"/>
          <p:nvPr/>
        </p:nvSpPr>
        <p:spPr>
          <a:xfrm>
            <a:off x="8962549" y="3704752"/>
            <a:ext cx="50442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M2_2</a:t>
            </a:r>
          </a:p>
        </p:txBody>
      </p:sp>
      <p:pic>
        <p:nvPicPr>
          <p:cNvPr id="117" name="Picture 116">
            <a:extLst>
              <a:ext uri="{FF2B5EF4-FFF2-40B4-BE49-F238E27FC236}">
                <a16:creationId xmlns:a16="http://schemas.microsoft.com/office/drawing/2014/main" id="{FBC61114-15C0-E2BF-569B-45F74EA11D73}"/>
              </a:ext>
            </a:extLst>
          </p:cNvPr>
          <p:cNvPicPr>
            <a:picLocks noChangeAspect="1"/>
          </p:cNvPicPr>
          <p:nvPr/>
        </p:nvPicPr>
        <p:blipFill rotWithShape="1">
          <a:blip r:embed="rId5"/>
          <a:srcRect l="36817" t="7205" r="14985" b="90592"/>
          <a:stretch/>
        </p:blipFill>
        <p:spPr>
          <a:xfrm rot="5400000">
            <a:off x="9630712" y="3493021"/>
            <a:ext cx="1733827" cy="48725"/>
          </a:xfrm>
          <a:prstGeom prst="rect">
            <a:avLst/>
          </a:prstGeom>
        </p:spPr>
      </p:pic>
      <p:sp>
        <p:nvSpPr>
          <p:cNvPr id="118" name="TextBox 117">
            <a:extLst>
              <a:ext uri="{FF2B5EF4-FFF2-40B4-BE49-F238E27FC236}">
                <a16:creationId xmlns:a16="http://schemas.microsoft.com/office/drawing/2014/main" id="{5A75A0BE-0E78-B4AA-8C98-F26ECB24C92F}"/>
              </a:ext>
            </a:extLst>
          </p:cNvPr>
          <p:cNvSpPr txBox="1"/>
          <p:nvPr/>
        </p:nvSpPr>
        <p:spPr>
          <a:xfrm>
            <a:off x="9927961" y="4354886"/>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280</a:t>
            </a:r>
          </a:p>
        </p:txBody>
      </p:sp>
      <p:cxnSp>
        <p:nvCxnSpPr>
          <p:cNvPr id="119" name="Straight Arrow Connector 118">
            <a:extLst>
              <a:ext uri="{FF2B5EF4-FFF2-40B4-BE49-F238E27FC236}">
                <a16:creationId xmlns:a16="http://schemas.microsoft.com/office/drawing/2014/main" id="{EE3D7AAA-2292-F050-DC70-7811AC2D3C79}"/>
              </a:ext>
            </a:extLst>
          </p:cNvPr>
          <p:cNvCxnSpPr>
            <a:cxnSpLocks/>
            <a:stCxn id="116" idx="2"/>
            <a:endCxn id="115" idx="0"/>
          </p:cNvCxnSpPr>
          <p:nvPr/>
        </p:nvCxnSpPr>
        <p:spPr>
          <a:xfrm flipH="1">
            <a:off x="9123898" y="3950973"/>
            <a:ext cx="90863" cy="2340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6E8B85E8-EC49-CFCC-EF9A-FEB6BC24F103}"/>
              </a:ext>
            </a:extLst>
          </p:cNvPr>
          <p:cNvSpPr txBox="1"/>
          <p:nvPr/>
        </p:nvSpPr>
        <p:spPr>
          <a:xfrm>
            <a:off x="7745017" y="2368434"/>
            <a:ext cx="3945538"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x10</a:t>
            </a:r>
            <a:r>
              <a:rPr lang="en-US" sz="1000" baseline="30000" dirty="0">
                <a:latin typeface="Arial" panose="020B0604020202020204" pitchFamily="34" charset="0"/>
                <a:cs typeface="Arial" panose="020B0604020202020204" pitchFamily="34" charset="0"/>
              </a:rPr>
              <a:t>8</a:t>
            </a:r>
            <a:endParaRPr lang="en-US" sz="1000" dirty="0"/>
          </a:p>
        </p:txBody>
      </p:sp>
      <p:sp>
        <p:nvSpPr>
          <p:cNvPr id="2" name="TextBox 1">
            <a:extLst>
              <a:ext uri="{FF2B5EF4-FFF2-40B4-BE49-F238E27FC236}">
                <a16:creationId xmlns:a16="http://schemas.microsoft.com/office/drawing/2014/main" id="{0E476DAD-CF7A-FE19-42DC-A0AF8F4FA863}"/>
              </a:ext>
            </a:extLst>
          </p:cNvPr>
          <p:cNvSpPr txBox="1"/>
          <p:nvPr/>
        </p:nvSpPr>
        <p:spPr>
          <a:xfrm rot="16200000">
            <a:off x="2472780" y="1626382"/>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Bowen</a:t>
            </a:r>
            <a:endParaRPr lang="en-US" sz="10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E3149A1-2265-2CE1-1A1F-29B8519225D4}"/>
              </a:ext>
            </a:extLst>
          </p:cNvPr>
          <p:cNvSpPr txBox="1"/>
          <p:nvPr/>
        </p:nvSpPr>
        <p:spPr>
          <a:xfrm rot="16200000">
            <a:off x="2771182" y="1626381"/>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Preferred</a:t>
            </a:r>
            <a:endParaRPr lang="en-US" sz="1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A7BEEE52-76E8-9781-D8D7-D8B34B48AC87}"/>
              </a:ext>
            </a:extLst>
          </p:cNvPr>
          <p:cNvSpPr txBox="1"/>
          <p:nvPr/>
        </p:nvSpPr>
        <p:spPr>
          <a:xfrm rot="16200000">
            <a:off x="3061806" y="1611480"/>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Full</a:t>
            </a:r>
            <a:endParaRPr lang="en-US" sz="1000" dirty="0">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AA051B57-B501-1B3E-C93F-F783316F2D64}"/>
              </a:ext>
            </a:extLst>
          </p:cNvPr>
          <p:cNvSpPr txBox="1"/>
          <p:nvPr/>
        </p:nvSpPr>
        <p:spPr>
          <a:xfrm rot="16200000">
            <a:off x="5065699" y="2010661"/>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Bowen</a:t>
            </a:r>
            <a:endParaRPr lang="en-US" sz="1000" dirty="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7D1EDE2D-FE91-AEE6-3714-500E8B9B9DD5}"/>
              </a:ext>
            </a:extLst>
          </p:cNvPr>
          <p:cNvSpPr txBox="1"/>
          <p:nvPr/>
        </p:nvSpPr>
        <p:spPr>
          <a:xfrm rot="16200000">
            <a:off x="5364101" y="2010660"/>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Preferred</a:t>
            </a:r>
            <a:endParaRPr lang="en-US" sz="1000" dirty="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F5E0BD98-CA26-C2E6-E93D-0722FAE426CB}"/>
              </a:ext>
            </a:extLst>
          </p:cNvPr>
          <p:cNvSpPr txBox="1"/>
          <p:nvPr/>
        </p:nvSpPr>
        <p:spPr>
          <a:xfrm rot="16200000">
            <a:off x="5654725" y="1995759"/>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Full</a:t>
            </a:r>
            <a:endParaRPr lang="en-US" sz="1000"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196E46F6-A2BB-8B3F-AFAD-617BF1FDD9FD}"/>
              </a:ext>
            </a:extLst>
          </p:cNvPr>
          <p:cNvSpPr txBox="1"/>
          <p:nvPr/>
        </p:nvSpPr>
        <p:spPr>
          <a:xfrm>
            <a:off x="5175948" y="2424347"/>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ID</a:t>
            </a:r>
            <a:endParaRPr lang="en-US" sz="1000"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B1DC86E6-DED6-D81F-398A-F70230931D2D}"/>
              </a:ext>
            </a:extLst>
          </p:cNvPr>
          <p:cNvSpPr txBox="1"/>
          <p:nvPr/>
        </p:nvSpPr>
        <p:spPr>
          <a:xfrm>
            <a:off x="4109001" y="2424347"/>
            <a:ext cx="1027001"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Formula</a:t>
            </a:r>
            <a:endParaRPr lang="en-US" sz="1000" dirty="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06100F70-1567-7548-4FAD-15CB6855A481}"/>
              </a:ext>
            </a:extLst>
          </p:cNvPr>
          <p:cNvSpPr/>
          <p:nvPr/>
        </p:nvSpPr>
        <p:spPr>
          <a:xfrm>
            <a:off x="4805239" y="4494301"/>
            <a:ext cx="104718" cy="116457"/>
          </a:xfrm>
          <a:prstGeom prst="rect">
            <a:avLst/>
          </a:prstGeom>
          <a:solidFill>
            <a:srgbClr val="FF5437"/>
          </a:solidFill>
          <a:ln>
            <a:solidFill>
              <a:srgbClr val="FF54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CD8B6B31-296C-26DD-9F1D-6E207F1F5547}"/>
              </a:ext>
            </a:extLst>
          </p:cNvPr>
          <p:cNvSpPr/>
          <p:nvPr/>
        </p:nvSpPr>
        <p:spPr>
          <a:xfrm>
            <a:off x="4805239" y="4637747"/>
            <a:ext cx="104718" cy="116457"/>
          </a:xfrm>
          <a:prstGeom prst="rect">
            <a:avLst/>
          </a:prstGeom>
          <a:solidFill>
            <a:srgbClr val="92D051"/>
          </a:solidFill>
          <a:ln>
            <a:solidFill>
              <a:srgbClr val="92D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85" name="TextBox 84">
            <a:extLst>
              <a:ext uri="{FF2B5EF4-FFF2-40B4-BE49-F238E27FC236}">
                <a16:creationId xmlns:a16="http://schemas.microsoft.com/office/drawing/2014/main" id="{081963F1-249C-67B4-1647-4448569D1C24}"/>
              </a:ext>
            </a:extLst>
          </p:cNvPr>
          <p:cNvSpPr txBox="1"/>
          <p:nvPr/>
        </p:nvSpPr>
        <p:spPr>
          <a:xfrm>
            <a:off x="4878288" y="4424407"/>
            <a:ext cx="105091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Not Detected</a:t>
            </a:r>
          </a:p>
        </p:txBody>
      </p:sp>
      <p:sp>
        <p:nvSpPr>
          <p:cNvPr id="86" name="TextBox 85">
            <a:extLst>
              <a:ext uri="{FF2B5EF4-FFF2-40B4-BE49-F238E27FC236}">
                <a16:creationId xmlns:a16="http://schemas.microsoft.com/office/drawing/2014/main" id="{199ABFE5-E341-9A80-5D98-6FF81D8D24BB}"/>
              </a:ext>
            </a:extLst>
          </p:cNvPr>
          <p:cNvSpPr txBox="1"/>
          <p:nvPr/>
        </p:nvSpPr>
        <p:spPr>
          <a:xfrm>
            <a:off x="4875716" y="4586359"/>
            <a:ext cx="717387"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Detected</a:t>
            </a:r>
          </a:p>
        </p:txBody>
      </p:sp>
      <p:sp>
        <p:nvSpPr>
          <p:cNvPr id="88" name="TextBox 87">
            <a:extLst>
              <a:ext uri="{FF2B5EF4-FFF2-40B4-BE49-F238E27FC236}">
                <a16:creationId xmlns:a16="http://schemas.microsoft.com/office/drawing/2014/main" id="{F297B3BE-D147-E590-6868-DB18B9F2B8F2}"/>
              </a:ext>
            </a:extLst>
          </p:cNvPr>
          <p:cNvSpPr txBox="1"/>
          <p:nvPr/>
        </p:nvSpPr>
        <p:spPr>
          <a:xfrm>
            <a:off x="2110009" y="5300578"/>
            <a:ext cx="3864350" cy="646331"/>
          </a:xfrm>
          <a:prstGeom prst="rect">
            <a:avLst/>
          </a:prstGeom>
          <a:noFill/>
        </p:spPr>
        <p:txBody>
          <a:bodyPr wrap="square">
            <a:spAutoFit/>
          </a:bodyPr>
          <a:lstStyle/>
          <a:p>
            <a:pPr algn="ctr"/>
            <a:r>
              <a:rPr lang="en-US" dirty="0" err="1"/>
              <a:t>Pcpfm</a:t>
            </a:r>
            <a:r>
              <a:rPr lang="en-US" dirty="0"/>
              <a:t> finds most features without a specialized workflow</a:t>
            </a:r>
          </a:p>
        </p:txBody>
      </p:sp>
      <p:sp>
        <p:nvSpPr>
          <p:cNvPr id="89" name="TextBox 88">
            <a:extLst>
              <a:ext uri="{FF2B5EF4-FFF2-40B4-BE49-F238E27FC236}">
                <a16:creationId xmlns:a16="http://schemas.microsoft.com/office/drawing/2014/main" id="{407F81EC-F75B-81D8-6960-552DF1FB6B4B}"/>
              </a:ext>
            </a:extLst>
          </p:cNvPr>
          <p:cNvSpPr txBox="1"/>
          <p:nvPr/>
        </p:nvSpPr>
        <p:spPr>
          <a:xfrm>
            <a:off x="7667014" y="5243156"/>
            <a:ext cx="3093464" cy="646331"/>
          </a:xfrm>
          <a:prstGeom prst="rect">
            <a:avLst/>
          </a:prstGeom>
          <a:noFill/>
        </p:spPr>
        <p:txBody>
          <a:bodyPr wrap="square">
            <a:spAutoFit/>
          </a:bodyPr>
          <a:lstStyle/>
          <a:p>
            <a:pPr algn="ctr"/>
            <a:r>
              <a:rPr lang="en-US" dirty="0"/>
              <a:t>Trivial inspection of missing features</a:t>
            </a:r>
          </a:p>
        </p:txBody>
      </p:sp>
      <p:sp>
        <p:nvSpPr>
          <p:cNvPr id="5" name="TextBox 4">
            <a:extLst>
              <a:ext uri="{FF2B5EF4-FFF2-40B4-BE49-F238E27FC236}">
                <a16:creationId xmlns:a16="http://schemas.microsoft.com/office/drawing/2014/main" id="{53090922-B235-022D-815F-A7E9C3DB2CEA}"/>
              </a:ext>
            </a:extLst>
          </p:cNvPr>
          <p:cNvSpPr txBox="1"/>
          <p:nvPr/>
        </p:nvSpPr>
        <p:spPr>
          <a:xfrm>
            <a:off x="3627611" y="6473221"/>
            <a:ext cx="5824295" cy="276999"/>
          </a:xfrm>
          <a:prstGeom prst="rect">
            <a:avLst/>
          </a:prstGeom>
          <a:noFill/>
        </p:spPr>
        <p:txBody>
          <a:bodyPr wrap="square">
            <a:spAutoFit/>
          </a:bodyPr>
          <a:lstStyle/>
          <a:p>
            <a:pPr algn="ctr"/>
            <a:r>
              <a:rPr lang="en-US" sz="1200" dirty="0">
                <a:effectLst/>
                <a:ea typeface="Calibri" panose="020F0502020204030204" pitchFamily="34" charset="0"/>
                <a:cs typeface="Times New Roman" panose="02020603050405020304" pitchFamily="18" charset="0"/>
              </a:rPr>
              <a:t>Reanalysis of data from Bowen, T.J., et al.,</a:t>
            </a:r>
            <a:r>
              <a:rPr lang="en-US" sz="1200" i="1" dirty="0">
                <a:effectLst/>
                <a:ea typeface="Calibri" panose="020F0502020204030204" pitchFamily="34" charset="0"/>
                <a:cs typeface="Times New Roman" panose="02020603050405020304" pitchFamily="18" charset="0"/>
              </a:rPr>
              <a:t>.</a:t>
            </a:r>
            <a:r>
              <a:rPr lang="en-US" sz="1200" dirty="0">
                <a:effectLst/>
                <a:ea typeface="Calibri" panose="020F0502020204030204" pitchFamily="34" charset="0"/>
                <a:cs typeface="Times New Roman" panose="02020603050405020304" pitchFamily="18" charset="0"/>
              </a:rPr>
              <a:t> Nat </a:t>
            </a:r>
            <a:r>
              <a:rPr lang="en-US" sz="1200" dirty="0" err="1">
                <a:effectLst/>
                <a:ea typeface="Calibri" panose="020F0502020204030204" pitchFamily="34" charset="0"/>
                <a:cs typeface="Times New Roman" panose="02020603050405020304" pitchFamily="18" charset="0"/>
              </a:rPr>
              <a:t>Commun</a:t>
            </a:r>
            <a:r>
              <a:rPr lang="en-US" sz="1200" dirty="0">
                <a:effectLst/>
                <a:ea typeface="Calibri" panose="020F0502020204030204" pitchFamily="34" charset="0"/>
                <a:cs typeface="Times New Roman" panose="02020603050405020304" pitchFamily="18" charset="0"/>
              </a:rPr>
              <a:t>, 2023. </a:t>
            </a:r>
            <a:r>
              <a:rPr lang="en-US" sz="1200" b="1" dirty="0">
                <a:effectLst/>
                <a:ea typeface="Calibri" panose="020F0502020204030204" pitchFamily="34" charset="0"/>
                <a:cs typeface="Times New Roman" panose="02020603050405020304" pitchFamily="18" charset="0"/>
              </a:rPr>
              <a:t>14</a:t>
            </a:r>
            <a:r>
              <a:rPr lang="en-US" sz="1200" dirty="0">
                <a:effectLst/>
                <a:ea typeface="Calibri" panose="020F0502020204030204" pitchFamily="34" charset="0"/>
                <a:cs typeface="Times New Roman" panose="02020603050405020304" pitchFamily="18" charset="0"/>
              </a:rPr>
              <a:t>(1): p. 4653.</a:t>
            </a:r>
            <a:r>
              <a:rPr lang="en-US" sz="1200" dirty="0">
                <a:effectLst/>
              </a:rPr>
              <a:t> </a:t>
            </a:r>
            <a:endParaRPr lang="en-US" sz="1200" dirty="0"/>
          </a:p>
        </p:txBody>
      </p:sp>
    </p:spTree>
    <p:extLst>
      <p:ext uri="{BB962C8B-B14F-4D97-AF65-F5344CB8AC3E}">
        <p14:creationId xmlns:p14="http://schemas.microsoft.com/office/powerpoint/2010/main" val="1764167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7EA94-7B4F-8F3D-1135-36A0BACAEF04}"/>
            </a:ext>
          </a:extLst>
        </p:cNvPr>
        <p:cNvGrpSpPr/>
        <p:nvPr/>
      </p:nvGrpSpPr>
      <p:grpSpPr>
        <a:xfrm>
          <a:off x="0" y="0"/>
          <a:ext cx="0" cy="0"/>
          <a:chOff x="0" y="0"/>
          <a:chExt cx="0" cy="0"/>
        </a:xfrm>
      </p:grpSpPr>
      <p:sp>
        <p:nvSpPr>
          <p:cNvPr id="2" name="Google Shape;697;p15">
            <a:extLst>
              <a:ext uri="{FF2B5EF4-FFF2-40B4-BE49-F238E27FC236}">
                <a16:creationId xmlns:a16="http://schemas.microsoft.com/office/drawing/2014/main" id="{B57497A0-3F5A-65F9-5FFC-06FC1022BC00}"/>
              </a:ext>
            </a:extLst>
          </p:cNvPr>
          <p:cNvSpPr txBox="1">
            <a:spLocks/>
          </p:cNvSpPr>
          <p:nvPr/>
        </p:nvSpPr>
        <p:spPr>
          <a:xfrm>
            <a:off x="778213" y="229111"/>
            <a:ext cx="10573965" cy="2951834"/>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6) Hand-on exercise using </a:t>
            </a:r>
            <a:r>
              <a:rPr lang="en-US" sz="3200" dirty="0" err="1">
                <a:solidFill>
                  <a:srgbClr val="0070C0"/>
                </a:solidFill>
                <a:latin typeface="Arial" panose="020B0604020202020204" pitchFamily="34" charset="0"/>
                <a:ea typeface="Times New Roman" panose="02020603050405020304" pitchFamily="18" charset="0"/>
              </a:rPr>
              <a:t>Jupyter</a:t>
            </a:r>
            <a:r>
              <a:rPr lang="en-US" sz="3200" dirty="0">
                <a:solidFill>
                  <a:srgbClr val="0070C0"/>
                </a:solidFill>
                <a:latin typeface="Arial" panose="020B0604020202020204" pitchFamily="34" charset="0"/>
                <a:ea typeface="Times New Roman" panose="02020603050405020304" pitchFamily="18" charset="0"/>
              </a:rPr>
              <a:t> Notebook 2 </a:t>
            </a:r>
            <a:br>
              <a:rPr lang="en-US" sz="3200" dirty="0">
                <a:solidFill>
                  <a:srgbClr val="0070C0"/>
                </a:solidFill>
                <a:latin typeface="Arial" panose="020B0604020202020204" pitchFamily="34" charset="0"/>
                <a:ea typeface="Times New Roman" panose="02020603050405020304" pitchFamily="18" charset="0"/>
              </a:rPr>
            </a:br>
            <a:r>
              <a:rPr lang="en-US" sz="3200" dirty="0">
                <a:solidFill>
                  <a:srgbClr val="0070C0"/>
                </a:solidFill>
                <a:latin typeface="Arial" panose="020B0604020202020204" pitchFamily="34" charset="0"/>
                <a:ea typeface="Times New Roman" panose="02020603050405020304" pitchFamily="18" charset="0"/>
              </a:rPr>
              <a:t>(</a:t>
            </a:r>
            <a:r>
              <a:rPr lang="en-US" sz="3200" dirty="0" err="1">
                <a:solidFill>
                  <a:srgbClr val="0070C0"/>
                </a:solidFill>
                <a:latin typeface="Arial" panose="020B0604020202020204" pitchFamily="34" charset="0"/>
                <a:ea typeface="Times New Roman" panose="02020603050405020304" pitchFamily="18" charset="0"/>
              </a:rPr>
              <a:t>Colab</a:t>
            </a:r>
            <a:r>
              <a:rPr lang="en-US" sz="3200" dirty="0">
                <a:solidFill>
                  <a:srgbClr val="0070C0"/>
                </a:solidFill>
                <a:latin typeface="Arial" panose="020B0604020202020204" pitchFamily="34" charset="0"/>
                <a:ea typeface="Times New Roman" panose="02020603050405020304" pitchFamily="18" charset="0"/>
              </a:rPr>
              <a:t>, 10 minutes)</a:t>
            </a:r>
          </a:p>
          <a:p>
            <a:pPr>
              <a:lnSpc>
                <a:spcPct val="150000"/>
              </a:lnSpc>
              <a:spcBef>
                <a:spcPts val="100"/>
              </a:spcBef>
              <a:spcAft>
                <a:spcPts val="100"/>
              </a:spcAft>
            </a:pPr>
            <a:endParaRPr lang="en-US" sz="3200" dirty="0">
              <a:solidFill>
                <a:srgbClr val="0070C0"/>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881553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6BEC84-1903-3192-10A6-3C77F53EC538}"/>
              </a:ext>
            </a:extLst>
          </p:cNvPr>
          <p:cNvSpPr txBox="1"/>
          <p:nvPr/>
        </p:nvSpPr>
        <p:spPr>
          <a:xfrm>
            <a:off x="2288140" y="0"/>
            <a:ext cx="7615719" cy="584775"/>
          </a:xfrm>
          <a:prstGeom prst="rect">
            <a:avLst/>
          </a:prstGeom>
          <a:noFill/>
        </p:spPr>
        <p:txBody>
          <a:bodyPr wrap="square">
            <a:spAutoFit/>
          </a:bodyPr>
          <a:lstStyle/>
          <a:p>
            <a:pPr algn="ctr"/>
            <a:r>
              <a:rPr lang="en-US" sz="3200" b="1" dirty="0">
                <a:latin typeface="Lato" panose="020F0502020204030203" pitchFamily="34" charset="0"/>
                <a:ea typeface="Lato" panose="020F0502020204030203" pitchFamily="34" charset="0"/>
                <a:cs typeface="Lato" panose="020F0502020204030203" pitchFamily="34" charset="0"/>
              </a:rPr>
              <a:t>Conclusions</a:t>
            </a:r>
            <a:endParaRPr lang="en-US" sz="3200"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8A885D62-4221-4A21-2EC7-B0F2301C72C0}"/>
              </a:ext>
            </a:extLst>
          </p:cNvPr>
          <p:cNvSpPr txBox="1"/>
          <p:nvPr/>
        </p:nvSpPr>
        <p:spPr>
          <a:xfrm>
            <a:off x="411858" y="1236322"/>
            <a:ext cx="5617028" cy="3877985"/>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Both Asari and pipeline are open-source. Active development. Forking, re-use, feedback and community contributions are welcomed.</a:t>
            </a:r>
          </a:p>
          <a:p>
            <a:pPr marL="285750" indent="-285750">
              <a:spcAft>
                <a:spcPts val="1200"/>
              </a:spcAft>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Asari-GC and Asari-X in 2024</a:t>
            </a:r>
          </a:p>
          <a:p>
            <a:pPr marL="285750" indent="-285750">
              <a:spcAft>
                <a:spcPts val="1200"/>
              </a:spcAft>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Towards near real-time and enterprise level solutions</a:t>
            </a:r>
          </a:p>
          <a:p>
            <a:pPr marL="285750" indent="-285750">
              <a:spcAft>
                <a:spcPts val="1200"/>
              </a:spcAft>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Feel free to submit issues and request features on GitHub </a:t>
            </a:r>
          </a:p>
        </p:txBody>
      </p:sp>
      <p:pic>
        <p:nvPicPr>
          <p:cNvPr id="6" name="Picture 5" descr="A screenshot of a computer&#10;&#10;Description automatically generated">
            <a:extLst>
              <a:ext uri="{FF2B5EF4-FFF2-40B4-BE49-F238E27FC236}">
                <a16:creationId xmlns:a16="http://schemas.microsoft.com/office/drawing/2014/main" id="{39DBF7E7-0F13-6178-BBB8-030553F24636}"/>
              </a:ext>
            </a:extLst>
          </p:cNvPr>
          <p:cNvPicPr>
            <a:picLocks noChangeAspect="1"/>
          </p:cNvPicPr>
          <p:nvPr/>
        </p:nvPicPr>
        <p:blipFill>
          <a:blip r:embed="rId3"/>
          <a:stretch>
            <a:fillRect/>
          </a:stretch>
        </p:blipFill>
        <p:spPr>
          <a:xfrm>
            <a:off x="6420252" y="1407798"/>
            <a:ext cx="5359890" cy="4042404"/>
          </a:xfrm>
          <a:prstGeom prst="rect">
            <a:avLst/>
          </a:prstGeom>
        </p:spPr>
      </p:pic>
    </p:spTree>
    <p:extLst>
      <p:ext uri="{BB962C8B-B14F-4D97-AF65-F5344CB8AC3E}">
        <p14:creationId xmlns:p14="http://schemas.microsoft.com/office/powerpoint/2010/main" val="3077051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FC5FA13-3B2D-EBF3-BB18-91FAA90BF653}"/>
              </a:ext>
            </a:extLst>
          </p:cNvPr>
          <p:cNvSpPr/>
          <p:nvPr/>
        </p:nvSpPr>
        <p:spPr>
          <a:xfrm>
            <a:off x="1572429" y="2085463"/>
            <a:ext cx="1515520" cy="906290"/>
          </a:xfrm>
          <a:prstGeom prst="ellipse">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latin typeface="Calibri" panose="020F0502020204030204"/>
                <a:ea typeface=""/>
                <a:cs typeface=""/>
              </a:rPr>
              <a:t>Asari</a:t>
            </a:r>
            <a:endParaRPr kumimoji="0" lang="en-US" sz="1800" b="0" i="0" u="none" strike="noStrike" kern="0" cap="none" spc="0" normalizeH="0" baseline="0" noProof="0" dirty="0">
              <a:ln>
                <a:noFill/>
              </a:ln>
              <a:solidFill>
                <a:prstClr val="black"/>
              </a:solidFill>
              <a:effectLst/>
              <a:uLnTx/>
              <a:uFillTx/>
              <a:latin typeface="Calibri" panose="020F0502020204030204"/>
              <a:ea typeface=""/>
              <a:cs typeface=""/>
            </a:endParaRPr>
          </a:p>
        </p:txBody>
      </p:sp>
      <p:sp>
        <p:nvSpPr>
          <p:cNvPr id="3" name="TextBox 2">
            <a:extLst>
              <a:ext uri="{FF2B5EF4-FFF2-40B4-BE49-F238E27FC236}">
                <a16:creationId xmlns:a16="http://schemas.microsoft.com/office/drawing/2014/main" id="{809BF93E-B687-DC90-471F-68004F628714}"/>
              </a:ext>
            </a:extLst>
          </p:cNvPr>
          <p:cNvSpPr txBox="1"/>
          <p:nvPr/>
        </p:nvSpPr>
        <p:spPr>
          <a:xfrm>
            <a:off x="1482969" y="3061978"/>
            <a:ext cx="174328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i="1" dirty="0">
                <a:latin typeface="+mn-lt"/>
              </a:rPr>
              <a:t>Nature Comm 2023</a:t>
            </a:r>
            <a:endParaRPr kumimoji="0" lang="en-US" sz="1200" b="0" i="0" u="none" strike="noStrike" kern="0" cap="none" spc="0" normalizeH="0" baseline="0" noProof="0" dirty="0">
              <a:ln>
                <a:noFill/>
              </a:ln>
              <a:solidFill>
                <a:prstClr val="black"/>
              </a:solidFill>
              <a:effectLst/>
              <a:uLnTx/>
              <a:uFillTx/>
            </a:endParaRPr>
          </a:p>
        </p:txBody>
      </p:sp>
      <p:sp>
        <p:nvSpPr>
          <p:cNvPr id="4" name="Oval 3">
            <a:extLst>
              <a:ext uri="{FF2B5EF4-FFF2-40B4-BE49-F238E27FC236}">
                <a16:creationId xmlns:a16="http://schemas.microsoft.com/office/drawing/2014/main" id="{89149F54-8C40-886E-33D1-867333B90C35}"/>
              </a:ext>
            </a:extLst>
          </p:cNvPr>
          <p:cNvSpPr/>
          <p:nvPr/>
        </p:nvSpPr>
        <p:spPr>
          <a:xfrm>
            <a:off x="5857509" y="4987516"/>
            <a:ext cx="1817253" cy="746829"/>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Calibri" panose="020F0502020204030204"/>
                <a:ea typeface=""/>
                <a:cs typeface=""/>
              </a:rPr>
              <a:t>metDataModel</a:t>
            </a: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5" name="Oval 4">
            <a:extLst>
              <a:ext uri="{FF2B5EF4-FFF2-40B4-BE49-F238E27FC236}">
                <a16:creationId xmlns:a16="http://schemas.microsoft.com/office/drawing/2014/main" id="{378047B5-CD6A-372F-A32E-CA40C0D77DB3}"/>
              </a:ext>
            </a:extLst>
          </p:cNvPr>
          <p:cNvSpPr/>
          <p:nvPr/>
        </p:nvSpPr>
        <p:spPr>
          <a:xfrm>
            <a:off x="3719481" y="4299514"/>
            <a:ext cx="1665173" cy="86627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
                <a:cs typeface=""/>
              </a:rPr>
              <a:t>mass2chem</a:t>
            </a:r>
            <a:endParaRPr kumimoji="0" lang="en-US"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6" name="Oval 5">
            <a:extLst>
              <a:ext uri="{FF2B5EF4-FFF2-40B4-BE49-F238E27FC236}">
                <a16:creationId xmlns:a16="http://schemas.microsoft.com/office/drawing/2014/main" id="{F23F2C95-6945-B142-328E-C2F8D01DA811}"/>
              </a:ext>
            </a:extLst>
          </p:cNvPr>
          <p:cNvSpPr/>
          <p:nvPr/>
        </p:nvSpPr>
        <p:spPr>
          <a:xfrm>
            <a:off x="5972051" y="3593741"/>
            <a:ext cx="1588169" cy="86627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
                <a:cs typeface=""/>
              </a:rPr>
              <a:t>JMS</a:t>
            </a:r>
            <a:endParaRPr kumimoji="0" lang="en-US" sz="1800" b="0" i="0" u="none" strike="noStrike" kern="0" cap="none" spc="0" normalizeH="0" baseline="0" noProof="0" dirty="0">
              <a:ln>
                <a:noFill/>
              </a:ln>
              <a:solidFill>
                <a:prstClr val="white"/>
              </a:solidFill>
              <a:effectLst/>
              <a:uLnTx/>
              <a:uFillTx/>
              <a:latin typeface="Calibri" panose="020F0502020204030204"/>
              <a:ea typeface=""/>
              <a:cs typeface=""/>
            </a:endParaRPr>
          </a:p>
        </p:txBody>
      </p:sp>
      <p:cxnSp>
        <p:nvCxnSpPr>
          <p:cNvPr id="7" name="Straight Arrow Connector 6">
            <a:extLst>
              <a:ext uri="{FF2B5EF4-FFF2-40B4-BE49-F238E27FC236}">
                <a16:creationId xmlns:a16="http://schemas.microsoft.com/office/drawing/2014/main" id="{59828420-0343-530E-7E9D-1C8BC6DE230E}"/>
              </a:ext>
            </a:extLst>
          </p:cNvPr>
          <p:cNvCxnSpPr/>
          <p:nvPr/>
        </p:nvCxnSpPr>
        <p:spPr>
          <a:xfrm flipV="1">
            <a:off x="6766135" y="4460015"/>
            <a:ext cx="0" cy="527501"/>
          </a:xfrm>
          <a:prstGeom prst="straightConnector1">
            <a:avLst/>
          </a:prstGeom>
          <a:noFill/>
          <a:ln w="635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E020756B-8AF1-3753-BED9-A0BD9106536F}"/>
              </a:ext>
            </a:extLst>
          </p:cNvPr>
          <p:cNvCxnSpPr>
            <a:cxnSpLocks/>
            <a:stCxn id="5" idx="0"/>
            <a:endCxn id="11" idx="4"/>
          </p:cNvCxnSpPr>
          <p:nvPr/>
        </p:nvCxnSpPr>
        <p:spPr>
          <a:xfrm flipH="1" flipV="1">
            <a:off x="4549538" y="3698591"/>
            <a:ext cx="2530" cy="600923"/>
          </a:xfrm>
          <a:prstGeom prst="straightConnector1">
            <a:avLst/>
          </a:prstGeom>
          <a:noFill/>
          <a:ln w="6350" cap="flat" cmpd="sng" algn="ctr">
            <a:solidFill>
              <a:sysClr val="windowText" lastClr="000000"/>
            </a:solidFill>
            <a:prstDash val="solid"/>
            <a:miter lim="800000"/>
            <a:tailEnd type="triangle"/>
          </a:ln>
          <a:effectLst/>
        </p:spPr>
      </p:cxnSp>
      <p:sp>
        <p:nvSpPr>
          <p:cNvPr id="9" name="TextBox 8">
            <a:extLst>
              <a:ext uri="{FF2B5EF4-FFF2-40B4-BE49-F238E27FC236}">
                <a16:creationId xmlns:a16="http://schemas.microsoft.com/office/drawing/2014/main" id="{DE89E8FC-FBA3-5C19-4DCA-E61736D21EFB}"/>
              </a:ext>
            </a:extLst>
          </p:cNvPr>
          <p:cNvSpPr txBox="1"/>
          <p:nvPr/>
        </p:nvSpPr>
        <p:spPr>
          <a:xfrm>
            <a:off x="4650126" y="3807582"/>
            <a:ext cx="1008033"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Annotation</a:t>
            </a:r>
          </a:p>
        </p:txBody>
      </p:sp>
      <p:sp>
        <p:nvSpPr>
          <p:cNvPr id="10" name="TextBox 9">
            <a:extLst>
              <a:ext uri="{FF2B5EF4-FFF2-40B4-BE49-F238E27FC236}">
                <a16:creationId xmlns:a16="http://schemas.microsoft.com/office/drawing/2014/main" id="{CF0F6622-EA0D-A7D9-1B75-CB73C418A3FF}"/>
              </a:ext>
            </a:extLst>
          </p:cNvPr>
          <p:cNvSpPr txBox="1"/>
          <p:nvPr/>
        </p:nvSpPr>
        <p:spPr>
          <a:xfrm>
            <a:off x="6769888" y="4609644"/>
            <a:ext cx="1099405"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Data models</a:t>
            </a:r>
          </a:p>
        </p:txBody>
      </p:sp>
      <p:sp>
        <p:nvSpPr>
          <p:cNvPr id="11" name="Oval 10">
            <a:extLst>
              <a:ext uri="{FF2B5EF4-FFF2-40B4-BE49-F238E27FC236}">
                <a16:creationId xmlns:a16="http://schemas.microsoft.com/office/drawing/2014/main" id="{7BA05C53-60D9-636E-08CC-FD99C445CEE5}"/>
              </a:ext>
            </a:extLst>
          </p:cNvPr>
          <p:cNvSpPr/>
          <p:nvPr/>
        </p:nvSpPr>
        <p:spPr>
          <a:xfrm>
            <a:off x="3830729" y="2855540"/>
            <a:ext cx="1437617" cy="843051"/>
          </a:xfrm>
          <a:prstGeom prst="ellipse">
            <a:avLst/>
          </a:prstGeom>
          <a:solidFill>
            <a:schemeClr val="accent3">
              <a:lumMod val="75000"/>
            </a:schemeClr>
          </a:soli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
                <a:cs typeface=""/>
              </a:rPr>
              <a:t>Khipu</a:t>
            </a:r>
            <a:endParaRPr kumimoji="0" lang="en-US" sz="1800" b="0" i="0" u="none" strike="noStrike" kern="0" cap="none" spc="0" normalizeH="0" baseline="0" noProof="0" dirty="0">
              <a:ln>
                <a:noFill/>
              </a:ln>
              <a:solidFill>
                <a:prstClr val="black"/>
              </a:solidFill>
              <a:effectLst/>
              <a:uLnTx/>
              <a:uFillTx/>
              <a:latin typeface="Calibri" panose="020F0502020204030204"/>
              <a:ea typeface=""/>
              <a:cs typeface=""/>
            </a:endParaRPr>
          </a:p>
        </p:txBody>
      </p:sp>
      <p:sp>
        <p:nvSpPr>
          <p:cNvPr id="12" name="Right Arrow 11">
            <a:extLst>
              <a:ext uri="{FF2B5EF4-FFF2-40B4-BE49-F238E27FC236}">
                <a16:creationId xmlns:a16="http://schemas.microsoft.com/office/drawing/2014/main" id="{01E80E35-3E2C-A0BD-0F36-370F62517AAA}"/>
              </a:ext>
            </a:extLst>
          </p:cNvPr>
          <p:cNvSpPr/>
          <p:nvPr/>
        </p:nvSpPr>
        <p:spPr>
          <a:xfrm rot="1053397">
            <a:off x="2946817" y="2896236"/>
            <a:ext cx="922492" cy="148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69853DBD-9177-202C-9FA1-081C8DF47A85}"/>
              </a:ext>
            </a:extLst>
          </p:cNvPr>
          <p:cNvSpPr/>
          <p:nvPr/>
        </p:nvSpPr>
        <p:spPr>
          <a:xfrm rot="1053397">
            <a:off x="5180708" y="3564629"/>
            <a:ext cx="922492" cy="148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84B0D3D-FF4F-F47F-51DB-E0CB899339F2}"/>
              </a:ext>
            </a:extLst>
          </p:cNvPr>
          <p:cNvCxnSpPr>
            <a:cxnSpLocks/>
          </p:cNvCxnSpPr>
          <p:nvPr/>
        </p:nvCxnSpPr>
        <p:spPr>
          <a:xfrm flipV="1">
            <a:off x="5399322" y="4255478"/>
            <a:ext cx="665416" cy="3851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4B6DDFE-F602-E8D7-B755-D8D78E40A3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2963" y="4672383"/>
            <a:ext cx="3145410" cy="1655125"/>
          </a:xfrm>
          <a:prstGeom prst="rect">
            <a:avLst/>
          </a:prstGeom>
        </p:spPr>
      </p:pic>
      <p:sp>
        <p:nvSpPr>
          <p:cNvPr id="16" name="Right Arrow 15">
            <a:extLst>
              <a:ext uri="{FF2B5EF4-FFF2-40B4-BE49-F238E27FC236}">
                <a16:creationId xmlns:a16="http://schemas.microsoft.com/office/drawing/2014/main" id="{8498E664-FF33-B098-CA90-828D99AC1872}"/>
              </a:ext>
            </a:extLst>
          </p:cNvPr>
          <p:cNvSpPr/>
          <p:nvPr/>
        </p:nvSpPr>
        <p:spPr>
          <a:xfrm rot="1053397">
            <a:off x="7553287" y="4275037"/>
            <a:ext cx="922492" cy="148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486F3A19-0986-B98F-906B-02DD2FA09396}"/>
              </a:ext>
            </a:extLst>
          </p:cNvPr>
          <p:cNvCxnSpPr>
            <a:cxnSpLocks/>
          </p:cNvCxnSpPr>
          <p:nvPr/>
        </p:nvCxnSpPr>
        <p:spPr>
          <a:xfrm flipV="1">
            <a:off x="7674762" y="5016250"/>
            <a:ext cx="665416" cy="3851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F8ABC39-8425-9201-5637-57AAD348E42C}"/>
              </a:ext>
            </a:extLst>
          </p:cNvPr>
          <p:cNvSpPr txBox="1"/>
          <p:nvPr/>
        </p:nvSpPr>
        <p:spPr>
          <a:xfrm>
            <a:off x="9293613" y="4332895"/>
            <a:ext cx="122988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dirty="0">
                <a:latin typeface="+mn-lt"/>
              </a:rPr>
              <a:t>Cloud services</a:t>
            </a:r>
            <a:endParaRPr kumimoji="0" lang="en-US" sz="1400" b="0" i="0" u="none" strike="noStrike" kern="0" cap="none" spc="0" normalizeH="0" baseline="0" noProof="0" dirty="0">
              <a:ln>
                <a:noFill/>
              </a:ln>
              <a:solidFill>
                <a:prstClr val="black"/>
              </a:solidFill>
              <a:effectLst/>
              <a:uLnTx/>
              <a:uFillTx/>
            </a:endParaRPr>
          </a:p>
        </p:txBody>
      </p:sp>
      <p:sp>
        <p:nvSpPr>
          <p:cNvPr id="19" name="Oval 18">
            <a:extLst>
              <a:ext uri="{FF2B5EF4-FFF2-40B4-BE49-F238E27FC236}">
                <a16:creationId xmlns:a16="http://schemas.microsoft.com/office/drawing/2014/main" id="{AEA827FA-E321-0E90-9A36-C750B67FCD40}"/>
              </a:ext>
            </a:extLst>
          </p:cNvPr>
          <p:cNvSpPr/>
          <p:nvPr/>
        </p:nvSpPr>
        <p:spPr>
          <a:xfrm>
            <a:off x="923900" y="4286478"/>
            <a:ext cx="1386164" cy="729772"/>
          </a:xfrm>
          <a:prstGeom prst="ellipse">
            <a:avLst/>
          </a:prstGeom>
          <a:solidFill>
            <a:schemeClr val="bg2">
              <a:lumMod val="90000"/>
            </a:schemeClr>
          </a:soli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
                <a:cs typeface=""/>
              </a:rPr>
              <a:t>Asari-X</a:t>
            </a:r>
            <a:endParaRPr kumimoji="0" lang="en-US" sz="1800" b="0" i="0" u="none" strike="noStrike" kern="0" cap="none" spc="0" normalizeH="0" baseline="0" noProof="0" dirty="0">
              <a:ln>
                <a:noFill/>
              </a:ln>
              <a:solidFill>
                <a:prstClr val="black"/>
              </a:solidFill>
              <a:effectLst/>
              <a:uLnTx/>
              <a:uFillTx/>
              <a:latin typeface="Calibri" panose="020F0502020204030204"/>
              <a:ea typeface=""/>
              <a:cs typeface=""/>
            </a:endParaRPr>
          </a:p>
        </p:txBody>
      </p:sp>
      <p:cxnSp>
        <p:nvCxnSpPr>
          <p:cNvPr id="20" name="Straight Arrow Connector 19">
            <a:extLst>
              <a:ext uri="{FF2B5EF4-FFF2-40B4-BE49-F238E27FC236}">
                <a16:creationId xmlns:a16="http://schemas.microsoft.com/office/drawing/2014/main" id="{8B5EF5C3-F532-9A08-F211-0EA3C93D61D6}"/>
              </a:ext>
            </a:extLst>
          </p:cNvPr>
          <p:cNvCxnSpPr>
            <a:cxnSpLocks/>
          </p:cNvCxnSpPr>
          <p:nvPr/>
        </p:nvCxnSpPr>
        <p:spPr>
          <a:xfrm flipV="1">
            <a:off x="2199185" y="3319909"/>
            <a:ext cx="1546857" cy="11401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DE5D566-9EA4-F814-8F84-63A8A1329657}"/>
              </a:ext>
            </a:extLst>
          </p:cNvPr>
          <p:cNvSpPr/>
          <p:nvPr/>
        </p:nvSpPr>
        <p:spPr>
          <a:xfrm>
            <a:off x="5017403" y="1370600"/>
            <a:ext cx="2094669" cy="518548"/>
          </a:xfrm>
          <a:prstGeom prst="ellipse">
            <a:avLst/>
          </a:prstGeom>
          <a:blipFill>
            <a:blip r:embed="rId3"/>
            <a:tile tx="0" ty="0" sx="100000" sy="100000" flip="none" algn="tl"/>
          </a:bli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latin typeface="Calibri" panose="020F0502020204030204"/>
              </a:rPr>
              <a:t>PCPFM</a:t>
            </a:r>
            <a:endParaRPr kumimoji="0" lang="en-US" sz="1800" b="0" i="0" u="none" strike="noStrike" kern="0" cap="none" spc="0" normalizeH="0" baseline="0" noProof="0" dirty="0">
              <a:ln>
                <a:noFill/>
              </a:ln>
              <a:effectLst/>
              <a:uLnTx/>
              <a:uFillTx/>
              <a:latin typeface="Calibri" panose="020F0502020204030204"/>
              <a:ea typeface="+mn-ea"/>
              <a:cs typeface="+mn-cs"/>
            </a:endParaRPr>
          </a:p>
        </p:txBody>
      </p:sp>
      <p:cxnSp>
        <p:nvCxnSpPr>
          <p:cNvPr id="22" name="Straight Arrow Connector 21">
            <a:extLst>
              <a:ext uri="{FF2B5EF4-FFF2-40B4-BE49-F238E27FC236}">
                <a16:creationId xmlns:a16="http://schemas.microsoft.com/office/drawing/2014/main" id="{C80EADE6-C119-B581-38D0-6D3556C306F3}"/>
              </a:ext>
            </a:extLst>
          </p:cNvPr>
          <p:cNvCxnSpPr>
            <a:cxnSpLocks/>
          </p:cNvCxnSpPr>
          <p:nvPr/>
        </p:nvCxnSpPr>
        <p:spPr>
          <a:xfrm flipH="1">
            <a:off x="8909538" y="3102359"/>
            <a:ext cx="682644" cy="1246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16DD843-A8FB-013B-6742-95725B76CE9D}"/>
              </a:ext>
            </a:extLst>
          </p:cNvPr>
          <p:cNvSpPr txBox="1"/>
          <p:nvPr/>
        </p:nvSpPr>
        <p:spPr>
          <a:xfrm>
            <a:off x="5816936" y="1940844"/>
            <a:ext cx="174328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i="1" dirty="0" err="1">
                <a:latin typeface="+mn-lt"/>
              </a:rPr>
              <a:t>PLoS</a:t>
            </a:r>
            <a:r>
              <a:rPr lang="en-US" sz="1200" i="1" dirty="0">
                <a:latin typeface="+mn-lt"/>
              </a:rPr>
              <a:t> Comp Biol 2024</a:t>
            </a:r>
            <a:endParaRPr kumimoji="0" lang="en-US" sz="1200" b="0" i="0" u="none" strike="noStrike" kern="0" cap="none" spc="0" normalizeH="0" baseline="0" noProof="0" dirty="0">
              <a:ln>
                <a:noFill/>
              </a:ln>
              <a:solidFill>
                <a:prstClr val="black"/>
              </a:solidFill>
              <a:effectLst/>
              <a:uLnTx/>
              <a:uFillTx/>
            </a:endParaRPr>
          </a:p>
        </p:txBody>
      </p:sp>
      <p:sp>
        <p:nvSpPr>
          <p:cNvPr id="25" name="TextBox 24">
            <a:extLst>
              <a:ext uri="{FF2B5EF4-FFF2-40B4-BE49-F238E27FC236}">
                <a16:creationId xmlns:a16="http://schemas.microsoft.com/office/drawing/2014/main" id="{192C6298-5348-28A4-A798-1FFA5421A3A4}"/>
              </a:ext>
            </a:extLst>
          </p:cNvPr>
          <p:cNvSpPr txBox="1"/>
          <p:nvPr/>
        </p:nvSpPr>
        <p:spPr>
          <a:xfrm>
            <a:off x="3656038" y="2565461"/>
            <a:ext cx="174328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i="1" dirty="0">
                <a:latin typeface="+mn-lt"/>
              </a:rPr>
              <a:t>Ana Chem 2023</a:t>
            </a:r>
            <a:endParaRPr kumimoji="0" lang="en-US" sz="1200" b="0" i="0" u="none" strike="noStrike" kern="0" cap="none" spc="0" normalizeH="0" baseline="0" noProof="0" dirty="0">
              <a:ln>
                <a:noFill/>
              </a:ln>
              <a:solidFill>
                <a:prstClr val="black"/>
              </a:solidFill>
              <a:effectLst/>
              <a:uLnTx/>
              <a:uFillTx/>
            </a:endParaRPr>
          </a:p>
        </p:txBody>
      </p:sp>
      <p:sp>
        <p:nvSpPr>
          <p:cNvPr id="26" name="Can 25">
            <a:extLst>
              <a:ext uri="{FF2B5EF4-FFF2-40B4-BE49-F238E27FC236}">
                <a16:creationId xmlns:a16="http://schemas.microsoft.com/office/drawing/2014/main" id="{EDF4FA23-0554-DF56-5904-443CA45C4016}"/>
              </a:ext>
            </a:extLst>
          </p:cNvPr>
          <p:cNvSpPr/>
          <p:nvPr/>
        </p:nvSpPr>
        <p:spPr>
          <a:xfrm>
            <a:off x="8745414" y="2298378"/>
            <a:ext cx="1767667" cy="763600"/>
          </a:xfrm>
          <a:prstGeom prst="can">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Reference metabolomes</a:t>
            </a:r>
          </a:p>
        </p:txBody>
      </p:sp>
      <p:sp>
        <p:nvSpPr>
          <p:cNvPr id="27" name="Right Brace 26">
            <a:extLst>
              <a:ext uri="{FF2B5EF4-FFF2-40B4-BE49-F238E27FC236}">
                <a16:creationId xmlns:a16="http://schemas.microsoft.com/office/drawing/2014/main" id="{D4A2CB5D-F847-478D-C7FC-6DC7DC4AA0CE}"/>
              </a:ext>
            </a:extLst>
          </p:cNvPr>
          <p:cNvSpPr/>
          <p:nvPr/>
        </p:nvSpPr>
        <p:spPr>
          <a:xfrm rot="17334821">
            <a:off x="4989024" y="399691"/>
            <a:ext cx="791259" cy="397175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99271002-9E78-CE71-DBEC-9087F7AD3BCF}"/>
              </a:ext>
            </a:extLst>
          </p:cNvPr>
          <p:cNvSpPr txBox="1"/>
          <p:nvPr/>
        </p:nvSpPr>
        <p:spPr>
          <a:xfrm>
            <a:off x="4141420" y="6334209"/>
            <a:ext cx="3727873" cy="307777"/>
          </a:xfrm>
          <a:prstGeom prst="rect">
            <a:avLst/>
          </a:prstGeom>
          <a:noFill/>
        </p:spPr>
        <p:txBody>
          <a:bodyPr wrap="square">
            <a:spAutoFit/>
          </a:bodyPr>
          <a:lstStyle/>
          <a:p>
            <a:pPr algn="ctr"/>
            <a:r>
              <a:rPr lang="en-US" sz="1400" dirty="0">
                <a:ea typeface="Lato" panose="020F0502020204030203" pitchFamily="34" charset="0"/>
                <a:cs typeface="Lato" panose="020F0502020204030203" pitchFamily="34" charset="0"/>
              </a:rPr>
              <a:t>https://github.com/shuzhao-li-lab</a:t>
            </a:r>
          </a:p>
        </p:txBody>
      </p:sp>
      <p:sp>
        <p:nvSpPr>
          <p:cNvPr id="29" name="Title 1">
            <a:extLst>
              <a:ext uri="{FF2B5EF4-FFF2-40B4-BE49-F238E27FC236}">
                <a16:creationId xmlns:a16="http://schemas.microsoft.com/office/drawing/2014/main" id="{05E15124-E165-4332-CFE5-839F9C290B55}"/>
              </a:ext>
            </a:extLst>
          </p:cNvPr>
          <p:cNvSpPr txBox="1">
            <a:spLocks/>
          </p:cNvSpPr>
          <p:nvPr/>
        </p:nvSpPr>
        <p:spPr>
          <a:xfrm>
            <a:off x="685801" y="15240"/>
            <a:ext cx="10916391"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a:r>
              <a:rPr lang="en-US" sz="3200" dirty="0">
                <a:latin typeface="+mj-lt"/>
              </a:rPr>
              <a:t>The asari suite - Roadmap</a:t>
            </a:r>
          </a:p>
        </p:txBody>
      </p:sp>
    </p:spTree>
    <p:extLst>
      <p:ext uri="{BB962C8B-B14F-4D97-AF65-F5344CB8AC3E}">
        <p14:creationId xmlns:p14="http://schemas.microsoft.com/office/powerpoint/2010/main" val="1254743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2">
            <a:extLst>
              <a:ext uri="{FF2B5EF4-FFF2-40B4-BE49-F238E27FC236}">
                <a16:creationId xmlns:a16="http://schemas.microsoft.com/office/drawing/2014/main" id="{732428AF-53FC-62D5-D87A-8D075EFB88B6}"/>
              </a:ext>
            </a:extLst>
          </p:cNvPr>
          <p:cNvSpPr>
            <a:spLocks noGrp="1"/>
          </p:cNvSpPr>
          <p:nvPr>
            <p:ph idx="1"/>
          </p:nvPr>
        </p:nvSpPr>
        <p:spPr>
          <a:xfrm>
            <a:off x="3946409" y="1351476"/>
            <a:ext cx="7668231" cy="4596600"/>
          </a:xfrm>
        </p:spPr>
        <p:txBody>
          <a:bodyPr>
            <a:noAutofit/>
          </a:bodyPr>
          <a:lstStyle/>
          <a:p>
            <a:pPr lvl="1">
              <a:buFont typeface="Courier New" panose="02070309020205020404" pitchFamily="49" charset="0"/>
              <a:buChar char="o"/>
            </a:pPr>
            <a:r>
              <a:rPr lang="en-US" sz="2400" dirty="0"/>
              <a:t>Stable isotope tracing for untargeted metabolomics</a:t>
            </a:r>
          </a:p>
          <a:p>
            <a:pPr lvl="1">
              <a:buFont typeface="Courier New" panose="02070309020205020404" pitchFamily="49" charset="0"/>
              <a:buChar char="o"/>
            </a:pPr>
            <a:r>
              <a:rPr lang="en-US" sz="2400" dirty="0" err="1"/>
              <a:t>Chemoselective</a:t>
            </a:r>
            <a:r>
              <a:rPr lang="en-US" sz="2400" dirty="0"/>
              <a:t> labeling for untargeted metabolomics</a:t>
            </a:r>
          </a:p>
          <a:p>
            <a:pPr lvl="1">
              <a:buFont typeface="Courier New" panose="02070309020205020404" pitchFamily="49" charset="0"/>
              <a:buChar char="o"/>
            </a:pPr>
            <a:endParaRPr lang="en-US" sz="2400" dirty="0"/>
          </a:p>
          <a:p>
            <a:pPr lvl="1">
              <a:buFont typeface="Courier New" panose="02070309020205020404" pitchFamily="49" charset="0"/>
              <a:buChar char="o"/>
            </a:pPr>
            <a:r>
              <a:rPr lang="en-US" sz="2400" dirty="0"/>
              <a:t>Reconstruction of biochemical pathways/networks</a:t>
            </a:r>
          </a:p>
          <a:p>
            <a:pPr lvl="1">
              <a:buFont typeface="Courier New" panose="02070309020205020404" pitchFamily="49" charset="0"/>
              <a:buChar char="o"/>
            </a:pPr>
            <a:r>
              <a:rPr lang="en-US" sz="2400" dirty="0" err="1"/>
              <a:t>ImmunoMetabolomics</a:t>
            </a:r>
            <a:r>
              <a:rPr lang="en-US" sz="2400" dirty="0"/>
              <a:t> of vaccines and diseases</a:t>
            </a:r>
          </a:p>
          <a:p>
            <a:pPr lvl="1">
              <a:buFont typeface="Courier New" panose="02070309020205020404" pitchFamily="49" charset="0"/>
              <a:buChar char="o"/>
            </a:pPr>
            <a:endParaRPr lang="en-US" sz="2400" dirty="0"/>
          </a:p>
          <a:p>
            <a:pPr lvl="1">
              <a:buFont typeface="Courier New" panose="02070309020205020404" pitchFamily="49" charset="0"/>
              <a:buChar char="o"/>
            </a:pPr>
            <a:r>
              <a:rPr lang="en-US" sz="2400" dirty="0"/>
              <a:t>The asari suite (processing and annotation)</a:t>
            </a:r>
          </a:p>
          <a:p>
            <a:pPr lvl="1">
              <a:buFont typeface="Courier New" panose="02070309020205020404" pitchFamily="49" charset="0"/>
              <a:buChar char="o"/>
            </a:pPr>
            <a:r>
              <a:rPr lang="en-US" sz="2400" dirty="0"/>
              <a:t>The mummichog suite (data interpretation)</a:t>
            </a:r>
          </a:p>
          <a:p>
            <a:pPr lvl="1">
              <a:buFont typeface="Courier New" panose="02070309020205020404" pitchFamily="49" charset="0"/>
              <a:buChar char="o"/>
            </a:pPr>
            <a:r>
              <a:rPr lang="en-US" sz="2400" dirty="0"/>
              <a:t>The reference metabolomes </a:t>
            </a:r>
          </a:p>
        </p:txBody>
      </p:sp>
      <p:grpSp>
        <p:nvGrpSpPr>
          <p:cNvPr id="33" name="Group 32">
            <a:extLst>
              <a:ext uri="{FF2B5EF4-FFF2-40B4-BE49-F238E27FC236}">
                <a16:creationId xmlns:a16="http://schemas.microsoft.com/office/drawing/2014/main" id="{66A58CE4-AE7C-3F56-ABBE-A13ACD732591}"/>
              </a:ext>
            </a:extLst>
          </p:cNvPr>
          <p:cNvGrpSpPr/>
          <p:nvPr/>
        </p:nvGrpSpPr>
        <p:grpSpPr>
          <a:xfrm>
            <a:off x="4509438" y="1598145"/>
            <a:ext cx="182880" cy="4132683"/>
            <a:chOff x="2627884" y="1536599"/>
            <a:chExt cx="182880" cy="4132683"/>
          </a:xfrm>
        </p:grpSpPr>
        <p:sp>
          <p:nvSpPr>
            <p:cNvPr id="4" name="Oval 3">
              <a:extLst>
                <a:ext uri="{FF2B5EF4-FFF2-40B4-BE49-F238E27FC236}">
                  <a16:creationId xmlns:a16="http://schemas.microsoft.com/office/drawing/2014/main" id="{BA8BCB98-24DE-42B3-44EB-FA9C2B06CACA}"/>
                </a:ext>
              </a:extLst>
            </p:cNvPr>
            <p:cNvSpPr>
              <a:spLocks noChangeAspect="1"/>
            </p:cNvSpPr>
            <p:nvPr/>
          </p:nvSpPr>
          <p:spPr>
            <a:xfrm>
              <a:off x="2627884" y="1536599"/>
              <a:ext cx="182880" cy="182880"/>
            </a:xfrm>
            <a:prstGeom prst="ellipse">
              <a:avLst/>
            </a:prstGeom>
            <a:solidFill>
              <a:schemeClr val="accent6"/>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142C49F8-5437-E3D9-8260-2043BC2179F1}"/>
                </a:ext>
              </a:extLst>
            </p:cNvPr>
            <p:cNvSpPr/>
            <p:nvPr/>
          </p:nvSpPr>
          <p:spPr>
            <a:xfrm>
              <a:off x="2627884" y="4507818"/>
              <a:ext cx="182880" cy="182880"/>
            </a:xfrm>
            <a:prstGeom prst="ellipse">
              <a:avLst/>
            </a:prstGeom>
            <a:solidFill>
              <a:schemeClr val="tx2">
                <a:lumMod val="60000"/>
                <a:lumOff val="4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CCE1BBD3-36C4-24B9-AC7D-4617FEE3F9CF}"/>
                </a:ext>
              </a:extLst>
            </p:cNvPr>
            <p:cNvSpPr/>
            <p:nvPr/>
          </p:nvSpPr>
          <p:spPr>
            <a:xfrm>
              <a:off x="2627884" y="3034308"/>
              <a:ext cx="182880" cy="182880"/>
            </a:xfrm>
            <a:prstGeom prst="ellipse">
              <a:avLst/>
            </a:prstGeom>
            <a:solidFill>
              <a:srgbClr val="00B05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D82E2259-061F-2263-B337-EC712AC1C8F0}"/>
                </a:ext>
              </a:extLst>
            </p:cNvPr>
            <p:cNvSpPr>
              <a:spLocks noChangeAspect="1"/>
            </p:cNvSpPr>
            <p:nvPr/>
          </p:nvSpPr>
          <p:spPr>
            <a:xfrm>
              <a:off x="2627884" y="2026226"/>
              <a:ext cx="182880" cy="182880"/>
            </a:xfrm>
            <a:prstGeom prst="ellipse">
              <a:avLst/>
            </a:prstGeom>
            <a:solidFill>
              <a:schemeClr val="accent6"/>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3F0BF80-EE8B-A50F-B0D1-5F2DEC5DC758}"/>
                </a:ext>
              </a:extLst>
            </p:cNvPr>
            <p:cNvSpPr/>
            <p:nvPr/>
          </p:nvSpPr>
          <p:spPr>
            <a:xfrm>
              <a:off x="2627884" y="4996710"/>
              <a:ext cx="182880" cy="182880"/>
            </a:xfrm>
            <a:prstGeom prst="ellipse">
              <a:avLst/>
            </a:prstGeom>
            <a:solidFill>
              <a:schemeClr val="tx2">
                <a:lumMod val="60000"/>
                <a:lumOff val="4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EB0842BA-3A05-B915-8D64-28463D8AE0E5}"/>
                </a:ext>
              </a:extLst>
            </p:cNvPr>
            <p:cNvSpPr/>
            <p:nvPr/>
          </p:nvSpPr>
          <p:spPr>
            <a:xfrm>
              <a:off x="2627884" y="3522997"/>
              <a:ext cx="182880" cy="182880"/>
            </a:xfrm>
            <a:prstGeom prst="ellipse">
              <a:avLst/>
            </a:prstGeom>
            <a:solidFill>
              <a:srgbClr val="00B05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63D4ECA8-B9A6-DDD9-9AE6-1F9B9782A9D7}"/>
                </a:ext>
              </a:extLst>
            </p:cNvPr>
            <p:cNvSpPr/>
            <p:nvPr/>
          </p:nvSpPr>
          <p:spPr>
            <a:xfrm>
              <a:off x="2627884" y="5486402"/>
              <a:ext cx="182880" cy="182880"/>
            </a:xfrm>
            <a:prstGeom prst="ellipse">
              <a:avLst/>
            </a:prstGeom>
            <a:solidFill>
              <a:schemeClr val="tx2">
                <a:lumMod val="60000"/>
                <a:lumOff val="4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4" name="Title 1">
            <a:extLst>
              <a:ext uri="{FF2B5EF4-FFF2-40B4-BE49-F238E27FC236}">
                <a16:creationId xmlns:a16="http://schemas.microsoft.com/office/drawing/2014/main" id="{398D49C0-9008-DEF1-98C9-1757BFD5751A}"/>
              </a:ext>
            </a:extLst>
          </p:cNvPr>
          <p:cNvSpPr txBox="1">
            <a:spLocks/>
          </p:cNvSpPr>
          <p:nvPr/>
        </p:nvSpPr>
        <p:spPr>
          <a:xfrm>
            <a:off x="685801" y="15240"/>
            <a:ext cx="10916391"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w="3175" cmpd="sng">
                  <a:noFill/>
                </a:ln>
                <a:solidFill>
                  <a:prstClr val="black"/>
                </a:solidFill>
                <a:effectLst/>
                <a:uLnTx/>
                <a:uFillTx/>
                <a:latin typeface="Calibri Light" panose="020F0302020204030204"/>
                <a:ea typeface="+mj-ea"/>
                <a:cs typeface="+mj-cs"/>
              </a:rPr>
              <a:t>The Shuzhao Li Lab at Jackson Laboratory for Genomic Medicine</a:t>
            </a:r>
          </a:p>
        </p:txBody>
      </p:sp>
      <p:pic>
        <p:nvPicPr>
          <p:cNvPr id="35" name="Picture 34">
            <a:extLst>
              <a:ext uri="{FF2B5EF4-FFF2-40B4-BE49-F238E27FC236}">
                <a16:creationId xmlns:a16="http://schemas.microsoft.com/office/drawing/2014/main" id="{46D65EA1-D52E-7E1B-A4CC-8D528A44D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95" y="2714027"/>
            <a:ext cx="2978337" cy="2884028"/>
          </a:xfrm>
          <a:prstGeom prst="rect">
            <a:avLst/>
          </a:prstGeom>
        </p:spPr>
      </p:pic>
      <p:pic>
        <p:nvPicPr>
          <p:cNvPr id="36" name="Picture 35">
            <a:extLst>
              <a:ext uri="{FF2B5EF4-FFF2-40B4-BE49-F238E27FC236}">
                <a16:creationId xmlns:a16="http://schemas.microsoft.com/office/drawing/2014/main" id="{68E08D2B-9F02-2725-4CDF-1ECD9FA55EFE}"/>
              </a:ext>
            </a:extLst>
          </p:cNvPr>
          <p:cNvPicPr>
            <a:picLocks noChangeAspect="1"/>
          </p:cNvPicPr>
          <p:nvPr/>
        </p:nvPicPr>
        <p:blipFill>
          <a:blip r:embed="rId4"/>
          <a:stretch>
            <a:fillRect/>
          </a:stretch>
        </p:blipFill>
        <p:spPr>
          <a:xfrm>
            <a:off x="827395" y="1598145"/>
            <a:ext cx="1744744" cy="716127"/>
          </a:xfrm>
          <a:prstGeom prst="rect">
            <a:avLst/>
          </a:prstGeom>
        </p:spPr>
      </p:pic>
    </p:spTree>
    <p:extLst>
      <p:ext uri="{BB962C8B-B14F-4D97-AF65-F5344CB8AC3E}">
        <p14:creationId xmlns:p14="http://schemas.microsoft.com/office/powerpoint/2010/main" val="2658633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3CBDAA94-C532-F890-AA5B-60153FC7D3B4}"/>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Acknowledgements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5" name="Picture 2" descr="The Jackson Laboratory for Genomic Medicine">
            <a:extLst>
              <a:ext uri="{FF2B5EF4-FFF2-40B4-BE49-F238E27FC236}">
                <a16:creationId xmlns:a16="http://schemas.microsoft.com/office/drawing/2014/main" id="{66D367CE-9761-1314-2452-D8E5ECCD0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684" y="1995385"/>
            <a:ext cx="3499347" cy="19712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0C4FF18-DDD2-CD80-A3DA-304E963349DC}"/>
              </a:ext>
            </a:extLst>
          </p:cNvPr>
          <p:cNvSpPr txBox="1"/>
          <p:nvPr/>
        </p:nvSpPr>
        <p:spPr>
          <a:xfrm>
            <a:off x="7981640" y="755273"/>
            <a:ext cx="4171699" cy="107702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The Jackson Laboratory for Genomic Medicine </a:t>
            </a:r>
          </a:p>
          <a:p>
            <a:pPr algn="ctr"/>
            <a:r>
              <a:rPr lang="en-US" sz="2133" dirty="0">
                <a:latin typeface="Lato" panose="020F0502020204030203" pitchFamily="34" charset="0"/>
                <a:ea typeface="Lato" panose="020F0502020204030203" pitchFamily="34" charset="0"/>
                <a:cs typeface="Lato" panose="020F0502020204030203" pitchFamily="34" charset="0"/>
              </a:rPr>
              <a:t>Farmington, CT</a:t>
            </a:r>
          </a:p>
        </p:txBody>
      </p:sp>
      <p:sp>
        <p:nvSpPr>
          <p:cNvPr id="7" name="TextBox 6">
            <a:extLst>
              <a:ext uri="{FF2B5EF4-FFF2-40B4-BE49-F238E27FC236}">
                <a16:creationId xmlns:a16="http://schemas.microsoft.com/office/drawing/2014/main" id="{F1F4AF37-D9B9-0BF8-7DD7-D3B079F9754F}"/>
              </a:ext>
            </a:extLst>
          </p:cNvPr>
          <p:cNvSpPr txBox="1"/>
          <p:nvPr/>
        </p:nvSpPr>
        <p:spPr>
          <a:xfrm>
            <a:off x="136969" y="840970"/>
            <a:ext cx="4778064" cy="2389950"/>
          </a:xfrm>
          <a:prstGeom prst="rect">
            <a:avLst/>
          </a:prstGeom>
          <a:noFill/>
        </p:spPr>
        <p:txBody>
          <a:bodyPr wrap="square" rtlCol="0">
            <a:spAutoFit/>
          </a:bodyPr>
          <a:lstStyle/>
          <a:p>
            <a:r>
              <a:rPr lang="en-US" sz="2133" dirty="0">
                <a:latin typeface="Lato" panose="020F0502020204030203" pitchFamily="34" charset="0"/>
                <a:ea typeface="Lato" panose="020F0502020204030203" pitchFamily="34" charset="0"/>
                <a:cs typeface="Lato" panose="020F0502020204030203" pitchFamily="34" charset="0"/>
              </a:rPr>
              <a:t>Shuzhao Li Lab</a:t>
            </a:r>
          </a:p>
          <a:p>
            <a:pPr marL="609573"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Joshua Mitchell</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Yuanye</a:t>
            </a:r>
            <a:r>
              <a:rPr lang="en-US" sz="2133" dirty="0">
                <a:latin typeface="Lato" panose="020F0502020204030203" pitchFamily="34" charset="0"/>
                <a:ea typeface="Lato" panose="020F0502020204030203" pitchFamily="34" charset="0"/>
                <a:cs typeface="Lato" panose="020F0502020204030203" pitchFamily="34" charset="0"/>
              </a:rPr>
              <a:t> Chi</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Shujian</a:t>
            </a:r>
            <a:r>
              <a:rPr lang="en-US" sz="2133" dirty="0">
                <a:latin typeface="Lato" panose="020F0502020204030203" pitchFamily="34" charset="0"/>
                <a:ea typeface="Lato" panose="020F0502020204030203" pitchFamily="34" charset="0"/>
                <a:cs typeface="Lato" panose="020F0502020204030203" pitchFamily="34" charset="0"/>
              </a:rPr>
              <a:t> Cheng</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Maheshwor</a:t>
            </a:r>
            <a:r>
              <a:rPr lang="en-US" sz="2133" dirty="0">
                <a:latin typeface="Lato" panose="020F0502020204030203" pitchFamily="34" charset="0"/>
                <a:ea typeface="Lato" panose="020F0502020204030203" pitchFamily="34" charset="0"/>
                <a:cs typeface="Lato" panose="020F0502020204030203" pitchFamily="34" charset="0"/>
              </a:rPr>
              <a:t> Thapa</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Minghao</a:t>
            </a:r>
            <a:r>
              <a:rPr lang="en-US" sz="2133" dirty="0">
                <a:latin typeface="Lato" panose="020F0502020204030203" pitchFamily="34" charset="0"/>
                <a:ea typeface="Lato" panose="020F0502020204030203" pitchFamily="34" charset="0"/>
                <a:cs typeface="Lato" panose="020F0502020204030203" pitchFamily="34" charset="0"/>
              </a:rPr>
              <a:t> Gong</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Amnah</a:t>
            </a:r>
            <a:r>
              <a:rPr lang="en-US" sz="2133" dirty="0">
                <a:latin typeface="Lato" panose="020F0502020204030203" pitchFamily="34" charset="0"/>
                <a:ea typeface="Lato" panose="020F0502020204030203" pitchFamily="34" charset="0"/>
                <a:cs typeface="Lato" panose="020F0502020204030203" pitchFamily="34" charset="0"/>
              </a:rPr>
              <a:t> </a:t>
            </a:r>
            <a:r>
              <a:rPr lang="en-US" sz="2133" dirty="0" err="1">
                <a:latin typeface="Lato" panose="020F0502020204030203" pitchFamily="34" charset="0"/>
                <a:ea typeface="Lato" panose="020F0502020204030203" pitchFamily="34" charset="0"/>
                <a:cs typeface="Lato" panose="020F0502020204030203" pitchFamily="34" charset="0"/>
              </a:rPr>
              <a:t>Siddiqa</a:t>
            </a:r>
            <a:r>
              <a:rPr lang="en-US" sz="2133" dirty="0">
                <a:latin typeface="Lato" panose="020F0502020204030203" pitchFamily="34" charset="0"/>
                <a:ea typeface="Lato" panose="020F0502020204030203" pitchFamily="34" charset="0"/>
                <a:cs typeface="Lato" panose="020F0502020204030203" pitchFamily="34" charset="0"/>
              </a:rPr>
              <a:t> (Former)</a:t>
            </a:r>
          </a:p>
        </p:txBody>
      </p:sp>
      <p:sp>
        <p:nvSpPr>
          <p:cNvPr id="9" name="TextBox 8">
            <a:extLst>
              <a:ext uri="{FF2B5EF4-FFF2-40B4-BE49-F238E27FC236}">
                <a16:creationId xmlns:a16="http://schemas.microsoft.com/office/drawing/2014/main" id="{6AB8B6D0-08A7-8BA1-6B5C-13AECE0D8059}"/>
              </a:ext>
            </a:extLst>
          </p:cNvPr>
          <p:cNvSpPr txBox="1"/>
          <p:nvPr/>
        </p:nvSpPr>
        <p:spPr>
          <a:xfrm>
            <a:off x="7916325" y="4153667"/>
            <a:ext cx="4778064" cy="2144498"/>
          </a:xfrm>
          <a:prstGeom prst="rect">
            <a:avLst/>
          </a:prstGeom>
          <a:noFill/>
        </p:spPr>
        <p:txBody>
          <a:bodyPr wrap="square" rtlCol="0">
            <a:spAutoFit/>
          </a:bodyPr>
          <a:lstStyle/>
          <a:p>
            <a:pPr algn="ctr"/>
            <a:r>
              <a:rPr lang="en-US" sz="2667" dirty="0">
                <a:latin typeface="Calibri" panose="020F0502020204030204" pitchFamily="34" charset="0"/>
                <a:cs typeface="Calibri" panose="020F0502020204030204" pitchFamily="34" charset="0"/>
              </a:rPr>
              <a:t>Funding</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UM1HG012651</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R01AI149746</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R01AI149746 S1 </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U01CA235493</a:t>
            </a:r>
          </a:p>
        </p:txBody>
      </p:sp>
      <p:sp>
        <p:nvSpPr>
          <p:cNvPr id="10" name="TextBox 9">
            <a:extLst>
              <a:ext uri="{FF2B5EF4-FFF2-40B4-BE49-F238E27FC236}">
                <a16:creationId xmlns:a16="http://schemas.microsoft.com/office/drawing/2014/main" id="{3D5C78C4-54FE-E535-B967-C1DB02C84685}"/>
              </a:ext>
            </a:extLst>
          </p:cNvPr>
          <p:cNvSpPr txBox="1"/>
          <p:nvPr/>
        </p:nvSpPr>
        <p:spPr>
          <a:xfrm>
            <a:off x="4112996" y="840970"/>
            <a:ext cx="4171700" cy="5344027"/>
          </a:xfrm>
          <a:prstGeom prst="rect">
            <a:avLst/>
          </a:prstGeom>
          <a:noFill/>
        </p:spPr>
        <p:txBody>
          <a:bodyPr wrap="square" rtlCol="0">
            <a:spAutoFit/>
          </a:bodyPr>
          <a:lstStyle/>
          <a:p>
            <a:r>
              <a:rPr lang="en-US" sz="2133" dirty="0">
                <a:latin typeface="Lato" panose="020F0502020204030203" pitchFamily="34" charset="0"/>
                <a:ea typeface="Lato" panose="020F0502020204030203" pitchFamily="34" charset="0"/>
                <a:cs typeface="Lato" panose="020F0502020204030203" pitchFamily="34" charset="0"/>
              </a:rPr>
              <a:t>Other JAX Collaborators</a:t>
            </a:r>
          </a:p>
          <a:p>
            <a:endParaRPr lang="en-US" sz="2133" dirty="0">
              <a:latin typeface="Lato" panose="020F0502020204030203" pitchFamily="34" charset="0"/>
              <a:ea typeface="Lato" panose="020F0502020204030203" pitchFamily="34" charset="0"/>
              <a:cs typeface="Lato" panose="020F0502020204030203" pitchFamily="34" charset="0"/>
            </a:endParaRPr>
          </a:p>
          <a:p>
            <a:r>
              <a:rPr lang="en-US" sz="2133" u="sng" dirty="0">
                <a:latin typeface="Lato" panose="020F0502020204030203" pitchFamily="34" charset="0"/>
                <a:ea typeface="Lato" panose="020F0502020204030203" pitchFamily="34" charset="0"/>
                <a:cs typeface="Lato" panose="020F0502020204030203" pitchFamily="34" charset="0"/>
              </a:rPr>
              <a:t>Robson Lab</a:t>
            </a: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Juliana </a:t>
            </a:r>
            <a:r>
              <a:rPr lang="en-US" sz="2133" dirty="0" err="1">
                <a:latin typeface="Lato" panose="020F0502020204030203" pitchFamily="34" charset="0"/>
                <a:ea typeface="Lato" panose="020F0502020204030203" pitchFamily="34" charset="0"/>
                <a:cs typeface="Lato" panose="020F0502020204030203" pitchFamily="34" charset="0"/>
              </a:rPr>
              <a:t>Alcoforado</a:t>
            </a:r>
            <a:r>
              <a:rPr lang="en-US" sz="2133" dirty="0">
                <a:latin typeface="Lato" panose="020F0502020204030203" pitchFamily="34" charset="0"/>
                <a:ea typeface="Lato" panose="020F0502020204030203" pitchFamily="34" charset="0"/>
                <a:cs typeface="Lato" panose="020F0502020204030203" pitchFamily="34" charset="0"/>
              </a:rPr>
              <a:t> </a:t>
            </a:r>
            <a:r>
              <a:rPr lang="en-US" sz="2133" dirty="0" err="1">
                <a:latin typeface="Lato" panose="020F0502020204030203" pitchFamily="34" charset="0"/>
                <a:ea typeface="Lato" panose="020F0502020204030203" pitchFamily="34" charset="0"/>
                <a:cs typeface="Lato" panose="020F0502020204030203" pitchFamily="34" charset="0"/>
              </a:rPr>
              <a:t>Diniz</a:t>
            </a:r>
            <a:endParaRPr lang="en-US" sz="2133" dirty="0">
              <a:latin typeface="Lato" panose="020F0502020204030203" pitchFamily="34" charset="0"/>
              <a:ea typeface="Lato" panose="020F0502020204030203" pitchFamily="34" charset="0"/>
              <a:cs typeface="Lato" panose="020F0502020204030203" pitchFamily="34" charset="0"/>
            </a:endParaRPr>
          </a:p>
          <a:p>
            <a:pPr marL="1066773" lvl="1"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Zukai</a:t>
            </a:r>
            <a:r>
              <a:rPr lang="en-US" sz="2133" dirty="0">
                <a:latin typeface="Lato" panose="020F0502020204030203" pitchFamily="34" charset="0"/>
                <a:ea typeface="Lato" panose="020F0502020204030203" pitchFamily="34" charset="0"/>
                <a:cs typeface="Lato" panose="020F0502020204030203" pitchFamily="34" charset="0"/>
              </a:rPr>
              <a:t> Liu</a:t>
            </a: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Arti </a:t>
            </a:r>
            <a:r>
              <a:rPr lang="en-US" sz="2133" dirty="0" err="1">
                <a:latin typeface="Lato" panose="020F0502020204030203" pitchFamily="34" charset="0"/>
                <a:ea typeface="Lato" panose="020F0502020204030203" pitchFamily="34" charset="0"/>
                <a:cs typeface="Lato" panose="020F0502020204030203" pitchFamily="34" charset="0"/>
              </a:rPr>
              <a:t>Taggar</a:t>
            </a:r>
            <a:endParaRPr lang="en-US" sz="2133" dirty="0">
              <a:latin typeface="Lato" panose="020F0502020204030203" pitchFamily="34" charset="0"/>
              <a:ea typeface="Lato" panose="020F0502020204030203" pitchFamily="34" charset="0"/>
              <a:cs typeface="Lato" panose="020F0502020204030203" pitchFamily="34" charset="0"/>
            </a:endParaRP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Dylan Baker</a:t>
            </a: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Anahita Amiri </a:t>
            </a:r>
          </a:p>
          <a:p>
            <a:pPr marL="152384"/>
            <a:endParaRPr lang="en-US" sz="2133" dirty="0">
              <a:latin typeface="Lato" panose="020F0502020204030203" pitchFamily="34" charset="0"/>
              <a:ea typeface="Lato" panose="020F0502020204030203" pitchFamily="34" charset="0"/>
              <a:cs typeface="Lato" panose="020F0502020204030203" pitchFamily="34" charset="0"/>
            </a:endParaRPr>
          </a:p>
          <a:p>
            <a:pPr marL="152384"/>
            <a:r>
              <a:rPr lang="en-US" sz="2133" u="sng" dirty="0">
                <a:latin typeface="Lato" panose="020F0502020204030203" pitchFamily="34" charset="0"/>
                <a:ea typeface="Lato" panose="020F0502020204030203" pitchFamily="34" charset="0"/>
                <a:cs typeface="Lato" panose="020F0502020204030203" pitchFamily="34" charset="0"/>
              </a:rPr>
              <a:t>Non-Jax Collaborators</a:t>
            </a:r>
          </a:p>
          <a:p>
            <a:pPr marL="152384"/>
            <a:endParaRPr lang="en-US" sz="2133" dirty="0">
              <a:latin typeface="Lato" panose="020F0502020204030203" pitchFamily="34" charset="0"/>
              <a:ea typeface="Lato" panose="020F0502020204030203" pitchFamily="34" charset="0"/>
              <a:cs typeface="Lato" panose="020F0502020204030203" pitchFamily="34" charset="0"/>
            </a:endParaRPr>
          </a:p>
          <a:p>
            <a:pPr marL="495284" indent="-342900">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Stephen Barnes </a:t>
            </a:r>
          </a:p>
          <a:p>
            <a:pPr marL="495284" indent="-342900">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Landon Wilson</a:t>
            </a:r>
          </a:p>
          <a:p>
            <a:pPr marL="495284" indent="-342900">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Jianguo</a:t>
            </a:r>
            <a:r>
              <a:rPr lang="en-US" sz="2133" dirty="0">
                <a:latin typeface="Lato" panose="020F0502020204030203" pitchFamily="34" charset="0"/>
                <a:ea typeface="Lato" panose="020F0502020204030203" pitchFamily="34" charset="0"/>
                <a:cs typeface="Lato" panose="020F0502020204030203" pitchFamily="34" charset="0"/>
              </a:rPr>
              <a:t> (Jeff) Xia </a:t>
            </a:r>
          </a:p>
          <a:p>
            <a:pPr marL="495284" indent="-342900">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Lei Xu</a:t>
            </a:r>
          </a:p>
          <a:p>
            <a:pPr marL="152384"/>
            <a:endParaRPr lang="en-US" sz="2133"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57249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EB46C79A-A907-581E-8A34-A50A4D4E0E54}"/>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7) Q and A</a:t>
            </a:r>
            <a:endParaRPr lang="en-US" sz="3200" dirty="0">
              <a:solidFill>
                <a:srgbClr val="0070C0"/>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48692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132BA-3501-696A-BF23-F0E2AD4219B0}"/>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7D711F49-B2AD-AB21-ADDE-9B988D6E8AD9}"/>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Metabolomics is the comprehensive measurement of biological chemical space </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7" name="Picture 6">
            <a:extLst>
              <a:ext uri="{FF2B5EF4-FFF2-40B4-BE49-F238E27FC236}">
                <a16:creationId xmlns:a16="http://schemas.microsoft.com/office/drawing/2014/main" id="{F9C12100-ECF1-D5C2-60FB-14E6C0990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088" y="1693574"/>
            <a:ext cx="8367006" cy="4754076"/>
          </a:xfrm>
          <a:prstGeom prst="rect">
            <a:avLst/>
          </a:prstGeom>
        </p:spPr>
      </p:pic>
      <p:sp>
        <p:nvSpPr>
          <p:cNvPr id="8" name="Left Bracket 7">
            <a:extLst>
              <a:ext uri="{FF2B5EF4-FFF2-40B4-BE49-F238E27FC236}">
                <a16:creationId xmlns:a16="http://schemas.microsoft.com/office/drawing/2014/main" id="{D53062E1-75EA-2304-C433-E646AFCAAF1E}"/>
              </a:ext>
            </a:extLst>
          </p:cNvPr>
          <p:cNvSpPr/>
          <p:nvPr/>
        </p:nvSpPr>
        <p:spPr>
          <a:xfrm rot="5400000">
            <a:off x="4632959" y="-43298"/>
            <a:ext cx="315310" cy="3333138"/>
          </a:xfrm>
          <a:prstGeom prst="leftBracket">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5DD6B67C-4FDA-433E-A85B-A25D6697BC22}"/>
              </a:ext>
            </a:extLst>
          </p:cNvPr>
          <p:cNvSpPr/>
          <p:nvPr/>
        </p:nvSpPr>
        <p:spPr>
          <a:xfrm rot="5400000">
            <a:off x="8258607" y="90505"/>
            <a:ext cx="315310" cy="3082413"/>
          </a:xfrm>
          <a:prstGeom prst="leftBracket">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64FECCFA-2897-60C8-77AB-385EE0AD8500}"/>
              </a:ext>
            </a:extLst>
          </p:cNvPr>
          <p:cNvSpPr txBox="1"/>
          <p:nvPr/>
        </p:nvSpPr>
        <p:spPr>
          <a:xfrm>
            <a:off x="4048279" y="1117564"/>
            <a:ext cx="1287532" cy="369332"/>
          </a:xfrm>
          <a:prstGeom prst="rect">
            <a:avLst/>
          </a:prstGeom>
          <a:noFill/>
        </p:spPr>
        <p:txBody>
          <a:bodyPr wrap="none" rtlCol="0">
            <a:spAutoFit/>
          </a:bodyPr>
          <a:lstStyle/>
          <a:p>
            <a:r>
              <a:rPr lang="en-US" b="1">
                <a:solidFill>
                  <a:srgbClr val="7030A0"/>
                </a:solidFill>
              </a:rPr>
              <a:t>Gene Space</a:t>
            </a:r>
          </a:p>
        </p:txBody>
      </p:sp>
      <p:sp>
        <p:nvSpPr>
          <p:cNvPr id="12" name="TextBox 11">
            <a:extLst>
              <a:ext uri="{FF2B5EF4-FFF2-40B4-BE49-F238E27FC236}">
                <a16:creationId xmlns:a16="http://schemas.microsoft.com/office/drawing/2014/main" id="{E7CAFB6C-94D2-61B4-0ED9-31EF74FB81C0}"/>
              </a:ext>
            </a:extLst>
          </p:cNvPr>
          <p:cNvSpPr txBox="1"/>
          <p:nvPr/>
        </p:nvSpPr>
        <p:spPr>
          <a:xfrm>
            <a:off x="7595017" y="1117564"/>
            <a:ext cx="1664686" cy="369332"/>
          </a:xfrm>
          <a:prstGeom prst="rect">
            <a:avLst/>
          </a:prstGeom>
          <a:noFill/>
        </p:spPr>
        <p:txBody>
          <a:bodyPr wrap="none" rtlCol="0">
            <a:spAutoFit/>
          </a:bodyPr>
          <a:lstStyle/>
          <a:p>
            <a:r>
              <a:rPr lang="en-US" b="1">
                <a:solidFill>
                  <a:srgbClr val="7030A0"/>
                </a:solidFill>
              </a:rPr>
              <a:t>Chemical Space</a:t>
            </a:r>
            <a:endParaRPr lang="en-US" b="1" dirty="0">
              <a:solidFill>
                <a:srgbClr val="7030A0"/>
              </a:solidFill>
            </a:endParaRPr>
          </a:p>
        </p:txBody>
      </p:sp>
      <p:sp>
        <p:nvSpPr>
          <p:cNvPr id="13" name="Rounded Rectangle 12">
            <a:extLst>
              <a:ext uri="{FF2B5EF4-FFF2-40B4-BE49-F238E27FC236}">
                <a16:creationId xmlns:a16="http://schemas.microsoft.com/office/drawing/2014/main" id="{CFBC04EB-3A4A-A6A0-E0CC-96F02928DD2B}"/>
              </a:ext>
            </a:extLst>
          </p:cNvPr>
          <p:cNvSpPr/>
          <p:nvPr/>
        </p:nvSpPr>
        <p:spPr>
          <a:xfrm rot="16200000">
            <a:off x="-305838" y="3810850"/>
            <a:ext cx="4227909" cy="532390"/>
          </a:xfrm>
          <a:prstGeom prst="roundRect">
            <a:avLst/>
          </a:prstGeom>
          <a:solidFill>
            <a:schemeClr val="bg2">
              <a:lumMod val="9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SEQUENCING</a:t>
            </a:r>
          </a:p>
        </p:txBody>
      </p:sp>
      <p:sp>
        <p:nvSpPr>
          <p:cNvPr id="14" name="Rounded Rectangle 13">
            <a:extLst>
              <a:ext uri="{FF2B5EF4-FFF2-40B4-BE49-F238E27FC236}">
                <a16:creationId xmlns:a16="http://schemas.microsoft.com/office/drawing/2014/main" id="{66B80AD4-6072-D793-1719-D3A07003E1C3}"/>
              </a:ext>
            </a:extLst>
          </p:cNvPr>
          <p:cNvSpPr/>
          <p:nvPr/>
        </p:nvSpPr>
        <p:spPr>
          <a:xfrm rot="16200000">
            <a:off x="8621722" y="3810849"/>
            <a:ext cx="4227909" cy="532390"/>
          </a:xfrm>
          <a:prstGeom prst="roundRect">
            <a:avLst/>
          </a:prstGeom>
          <a:solidFill>
            <a:schemeClr val="bg2">
              <a:lumMod val="9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MASS SPECTROMETRY</a:t>
            </a:r>
          </a:p>
        </p:txBody>
      </p:sp>
    </p:spTree>
    <p:extLst>
      <p:ext uri="{BB962C8B-B14F-4D97-AF65-F5344CB8AC3E}">
        <p14:creationId xmlns:p14="http://schemas.microsoft.com/office/powerpoint/2010/main" val="261577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marR="0" indent="-457200">
              <a:lnSpc>
                <a:spcPct val="150000"/>
              </a:lnSpc>
              <a:spcBef>
                <a:spcPts val="100"/>
              </a:spcBef>
              <a:spcAft>
                <a:spcPts val="100"/>
              </a:spcAft>
              <a:buFont typeface="+mj-lt"/>
              <a:buAutoNum type="arabicParenR"/>
            </a:pPr>
            <a:r>
              <a:rPr lang="en-US" sz="3200" b="0" dirty="0">
                <a:solidFill>
                  <a:srgbClr val="0070C0"/>
                </a:solidFill>
                <a:effectLst/>
                <a:latin typeface="Arial" panose="020B0604020202020204" pitchFamily="34" charset="0"/>
                <a:ea typeface="Times New Roman" panose="02020603050405020304" pitchFamily="18" charset="0"/>
              </a:rPr>
              <a:t>Hand-on exercise using asari CLI (10 minutes)</a:t>
            </a:r>
          </a:p>
        </p:txBody>
      </p:sp>
      <p:sp>
        <p:nvSpPr>
          <p:cNvPr id="2" name="TextBox 1">
            <a:extLst>
              <a:ext uri="{FF2B5EF4-FFF2-40B4-BE49-F238E27FC236}">
                <a16:creationId xmlns:a16="http://schemas.microsoft.com/office/drawing/2014/main" id="{6A60C12F-5E1B-0546-BA3B-AEDAF8740EBE}"/>
              </a:ext>
            </a:extLst>
          </p:cNvPr>
          <p:cNvSpPr txBox="1"/>
          <p:nvPr/>
        </p:nvSpPr>
        <p:spPr>
          <a:xfrm>
            <a:off x="1738275" y="1515142"/>
            <a:ext cx="9185887" cy="3369512"/>
          </a:xfrm>
          <a:prstGeom prst="rect">
            <a:avLst/>
          </a:prstGeom>
          <a:noFill/>
        </p:spPr>
        <p:txBody>
          <a:bodyPr wrap="square" rtlCol="0">
            <a:spAutoFit/>
          </a:bodyPr>
          <a:lstStyle/>
          <a:p>
            <a:pPr marL="457200" marR="0" indent="-457200">
              <a:lnSpc>
                <a:spcPct val="150000"/>
              </a:lnSpc>
              <a:spcBef>
                <a:spcPts val="100"/>
              </a:spcBef>
              <a:spcAft>
                <a:spcPts val="100"/>
              </a:spcAft>
              <a:buFont typeface="+mj-lt"/>
              <a:buAutoNum type="alphaLcParenR"/>
            </a:pPr>
            <a:r>
              <a:rPr lang="en-US" sz="2000" b="0" dirty="0">
                <a:effectLst/>
                <a:latin typeface="Arial" panose="020B0604020202020204" pitchFamily="34" charset="0"/>
                <a:ea typeface="Times New Roman" panose="02020603050405020304" pitchFamily="18" charset="0"/>
              </a:rPr>
              <a:t>Install asari command line (with VS Code or Anaconda)</a:t>
            </a:r>
          </a:p>
          <a:p>
            <a:pPr marL="457200" marR="0" indent="-457200">
              <a:lnSpc>
                <a:spcPct val="150000"/>
              </a:lnSpc>
              <a:spcBef>
                <a:spcPts val="100"/>
              </a:spcBef>
              <a:spcAft>
                <a:spcPts val="100"/>
              </a:spcAft>
              <a:buFont typeface="+mj-lt"/>
              <a:buAutoNum type="alphaLcParenR"/>
            </a:pPr>
            <a:r>
              <a:rPr lang="en-US" sz="2000" dirty="0">
                <a:latin typeface="Arial" panose="020B0604020202020204" pitchFamily="34" charset="0"/>
                <a:ea typeface="Times New Roman" panose="02020603050405020304" pitchFamily="18" charset="0"/>
              </a:rPr>
              <a:t>Download MT02 dataset</a:t>
            </a:r>
          </a:p>
          <a:p>
            <a:pPr marL="457200" indent="-457200">
              <a:lnSpc>
                <a:spcPct val="150000"/>
              </a:lnSpc>
              <a:spcBef>
                <a:spcPts val="100"/>
              </a:spcBef>
              <a:spcAft>
                <a:spcPts val="100"/>
              </a:spcAft>
              <a:buFont typeface="+mj-lt"/>
              <a:buAutoNum type="alphaLcParenR"/>
            </a:pPr>
            <a:r>
              <a:rPr lang="en-US" sz="2000" dirty="0">
                <a:latin typeface="Arial" panose="020B0604020202020204" pitchFamily="34" charset="0"/>
                <a:ea typeface="Times New Roman" panose="02020603050405020304" pitchFamily="18" charset="0"/>
              </a:rPr>
              <a:t>Process MT02:</a:t>
            </a:r>
            <a:br>
              <a:rPr lang="en-US" sz="2000" dirty="0">
                <a:latin typeface="Arial" panose="020B0604020202020204" pitchFamily="34" charset="0"/>
                <a:ea typeface="Times New Roman" panose="02020603050405020304" pitchFamily="18" charset="0"/>
              </a:rPr>
            </a:br>
            <a:r>
              <a:rPr lang="en-US" sz="2000" b="0" dirty="0">
                <a:solidFill>
                  <a:srgbClr val="2AA198"/>
                </a:solidFill>
                <a:effectLst/>
                <a:highlight>
                  <a:srgbClr val="FDF6E3"/>
                </a:highlight>
                <a:latin typeface="Menlo" panose="020B0609030804020204" pitchFamily="49" charset="0"/>
              </a:rPr>
              <a:t>asari process -</a:t>
            </a:r>
            <a:r>
              <a:rPr lang="en-US" sz="2000" b="0" dirty="0" err="1">
                <a:solidFill>
                  <a:srgbClr val="2AA198"/>
                </a:solidFill>
                <a:effectLst/>
                <a:highlight>
                  <a:srgbClr val="FDF6E3"/>
                </a:highlight>
                <a:latin typeface="Menlo" panose="020B0609030804020204" pitchFamily="49" charset="0"/>
              </a:rPr>
              <a:t>i</a:t>
            </a:r>
            <a:r>
              <a:rPr lang="en-US" sz="2000" b="0" dirty="0">
                <a:solidFill>
                  <a:srgbClr val="2AA198"/>
                </a:solidFill>
                <a:effectLst/>
                <a:highlight>
                  <a:srgbClr val="FDF6E3"/>
                </a:highlight>
                <a:latin typeface="Menlo" panose="020B0609030804020204" pitchFamily="49" charset="0"/>
              </a:rPr>
              <a:t> MT02Dataset</a:t>
            </a:r>
            <a:endParaRPr lang="en-US" sz="2000" b="0" dirty="0">
              <a:solidFill>
                <a:srgbClr val="657B83"/>
              </a:solidFill>
              <a:effectLst/>
              <a:highlight>
                <a:srgbClr val="FDF6E3"/>
              </a:highlight>
              <a:latin typeface="Menlo" panose="020B0609030804020204" pitchFamily="49" charset="0"/>
            </a:endParaRPr>
          </a:p>
          <a:p>
            <a:pPr marL="457200" indent="-457200">
              <a:lnSpc>
                <a:spcPct val="150000"/>
              </a:lnSpc>
              <a:spcBef>
                <a:spcPts val="100"/>
              </a:spcBef>
              <a:spcAft>
                <a:spcPts val="100"/>
              </a:spcAft>
              <a:buFont typeface="+mj-lt"/>
              <a:buAutoNum type="alphaLcParenR"/>
            </a:pPr>
            <a:r>
              <a:rPr lang="en-US" sz="2000" dirty="0">
                <a:latin typeface="Arial" panose="020B0604020202020204" pitchFamily="34" charset="0"/>
                <a:ea typeface="Times New Roman" panose="02020603050405020304" pitchFamily="18" charset="0"/>
              </a:rPr>
              <a:t>Visualize result:</a:t>
            </a:r>
            <a:br>
              <a:rPr lang="en-US" sz="2000" dirty="0">
                <a:latin typeface="Arial" panose="020B0604020202020204" pitchFamily="34" charset="0"/>
                <a:ea typeface="Times New Roman" panose="02020603050405020304" pitchFamily="18" charset="0"/>
              </a:rPr>
            </a:br>
            <a:r>
              <a:rPr lang="en-US" sz="2000" b="0" dirty="0">
                <a:solidFill>
                  <a:srgbClr val="2AA198"/>
                </a:solidFill>
                <a:effectLst/>
                <a:highlight>
                  <a:srgbClr val="FDF6E3"/>
                </a:highlight>
                <a:latin typeface="Menlo" panose="020B0609030804020204" pitchFamily="49" charset="0"/>
              </a:rPr>
              <a:t>asari viz -</a:t>
            </a:r>
            <a:r>
              <a:rPr lang="en-US" sz="2000" b="0" dirty="0" err="1">
                <a:solidFill>
                  <a:srgbClr val="2AA198"/>
                </a:solidFill>
                <a:effectLst/>
                <a:highlight>
                  <a:srgbClr val="FDF6E3"/>
                </a:highlight>
                <a:latin typeface="Menlo" panose="020B0609030804020204" pitchFamily="49" charset="0"/>
              </a:rPr>
              <a:t>i</a:t>
            </a:r>
            <a:r>
              <a:rPr lang="en-US" sz="2000" b="0" dirty="0">
                <a:solidFill>
                  <a:srgbClr val="2AA198"/>
                </a:solidFill>
                <a:effectLst/>
                <a:highlight>
                  <a:srgbClr val="FDF6E3"/>
                </a:highlight>
                <a:latin typeface="Menlo" panose="020B0609030804020204" pitchFamily="49" charset="0"/>
              </a:rPr>
              <a:t> </a:t>
            </a:r>
            <a:r>
              <a:rPr lang="en-US" sz="2000" b="0" dirty="0" err="1">
                <a:solidFill>
                  <a:srgbClr val="2AA198"/>
                </a:solidFill>
                <a:effectLst/>
                <a:highlight>
                  <a:srgbClr val="FDF6E3"/>
                </a:highlight>
                <a:latin typeface="Menlo" panose="020B0609030804020204" pitchFamily="49" charset="0"/>
              </a:rPr>
              <a:t>output_asari_project_sth</a:t>
            </a:r>
            <a:endParaRPr lang="en-US" sz="2000" b="0" dirty="0">
              <a:solidFill>
                <a:srgbClr val="657B83"/>
              </a:solidFill>
              <a:effectLst/>
              <a:highlight>
                <a:srgbClr val="FDF6E3"/>
              </a:highlight>
              <a:latin typeface="Menlo" panose="020B0609030804020204" pitchFamily="49" charset="0"/>
            </a:endParaRPr>
          </a:p>
          <a:p>
            <a:pPr marL="457200" marR="0" indent="-457200">
              <a:lnSpc>
                <a:spcPct val="150000"/>
              </a:lnSpc>
              <a:spcBef>
                <a:spcPts val="100"/>
              </a:spcBef>
              <a:spcAft>
                <a:spcPts val="100"/>
              </a:spcAft>
              <a:buFont typeface="+mj-lt"/>
              <a:buAutoNum type="alphaLcParenR"/>
            </a:pPr>
            <a:endParaRPr lang="en-US" sz="20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479025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7973E3-79EA-2A02-270A-9FF8FB309B36}"/>
              </a:ext>
            </a:extLst>
          </p:cNvPr>
          <p:cNvSpPr/>
          <p:nvPr/>
        </p:nvSpPr>
        <p:spPr>
          <a:xfrm rot="16200000">
            <a:off x="4154503" y="-3486845"/>
            <a:ext cx="45719" cy="8383876"/>
          </a:xfrm>
          <a:prstGeom prst="rect">
            <a:avLst/>
          </a:prstGeom>
          <a:solidFill>
            <a:srgbClr val="8934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746E10A-509E-0B02-A785-37E6994A290A}"/>
              </a:ext>
            </a:extLst>
          </p:cNvPr>
          <p:cNvSpPr txBox="1"/>
          <p:nvPr/>
        </p:nvSpPr>
        <p:spPr>
          <a:xfrm>
            <a:off x="55267" y="181874"/>
            <a:ext cx="8314034" cy="523220"/>
          </a:xfrm>
          <a:prstGeom prst="rect">
            <a:avLst/>
          </a:prstGeom>
          <a:noFill/>
        </p:spPr>
        <p:txBody>
          <a:bodyPr wrap="square">
            <a:spAutoFit/>
          </a:bodyPr>
          <a:lstStyle/>
          <a:p>
            <a:r>
              <a:rPr lang="en-US" sz="2800" b="1" dirty="0">
                <a:solidFill>
                  <a:srgbClr val="893448"/>
                </a:solidFill>
                <a:effectLst/>
                <a:latin typeface="Arial" panose="020B0604020202020204" pitchFamily="34" charset="0"/>
                <a:ea typeface="Times New Roman" panose="02020603050405020304" pitchFamily="18" charset="0"/>
              </a:rPr>
              <a:t>Key Data </a:t>
            </a:r>
            <a:r>
              <a:rPr lang="en-US" sz="2800" b="1" dirty="0">
                <a:solidFill>
                  <a:srgbClr val="893448"/>
                </a:solidFill>
                <a:latin typeface="Arial" panose="020B0604020202020204" pitchFamily="34" charset="0"/>
                <a:ea typeface="Times New Roman" panose="02020603050405020304" pitchFamily="18" charset="0"/>
              </a:rPr>
              <a:t>S</a:t>
            </a:r>
            <a:r>
              <a:rPr lang="en-US" sz="2800" b="1" dirty="0">
                <a:solidFill>
                  <a:srgbClr val="893448"/>
                </a:solidFill>
                <a:effectLst/>
                <a:latin typeface="Arial" panose="020B0604020202020204" pitchFamily="34" charset="0"/>
                <a:ea typeface="Times New Roman" panose="02020603050405020304" pitchFamily="18" charset="0"/>
              </a:rPr>
              <a:t>tructures towards Building CSM</a:t>
            </a:r>
            <a:endParaRPr lang="en-US" sz="2800" dirty="0"/>
          </a:p>
        </p:txBody>
      </p:sp>
      <p:sp>
        <p:nvSpPr>
          <p:cNvPr id="16" name="TextBox 15">
            <a:extLst>
              <a:ext uri="{FF2B5EF4-FFF2-40B4-BE49-F238E27FC236}">
                <a16:creationId xmlns:a16="http://schemas.microsoft.com/office/drawing/2014/main" id="{0025209C-2ECC-FDEC-48D4-BAE017FFEA46}"/>
              </a:ext>
            </a:extLst>
          </p:cNvPr>
          <p:cNvSpPr txBox="1"/>
          <p:nvPr/>
        </p:nvSpPr>
        <p:spPr>
          <a:xfrm>
            <a:off x="5900125" y="3731727"/>
            <a:ext cx="1533015" cy="305112"/>
          </a:xfrm>
          <a:prstGeom prst="rect">
            <a:avLst/>
          </a:prstGeom>
          <a:noFill/>
        </p:spPr>
        <p:txBody>
          <a:bodyPr wrap="square" rtlCol="0">
            <a:spAutoFit/>
          </a:bodyPr>
          <a:lstStyle/>
          <a:p>
            <a:endParaRPr lang="en-US" dirty="0"/>
          </a:p>
        </p:txBody>
      </p:sp>
      <p:pic>
        <p:nvPicPr>
          <p:cNvPr id="23" name="Picture 22" descr="A white background with green lines&#10;&#10;Description automatically generated">
            <a:extLst>
              <a:ext uri="{FF2B5EF4-FFF2-40B4-BE49-F238E27FC236}">
                <a16:creationId xmlns:a16="http://schemas.microsoft.com/office/drawing/2014/main" id="{E04DD4B7-D3CA-569A-6357-33DBD4CF94EC}"/>
              </a:ext>
            </a:extLst>
          </p:cNvPr>
          <p:cNvPicPr>
            <a:picLocks/>
          </p:cNvPicPr>
          <p:nvPr/>
        </p:nvPicPr>
        <p:blipFill>
          <a:blip r:embed="rId3"/>
          <a:stretch>
            <a:fillRect/>
          </a:stretch>
        </p:blipFill>
        <p:spPr>
          <a:xfrm>
            <a:off x="3143660" y="3923493"/>
            <a:ext cx="6416070" cy="1217886"/>
          </a:xfrm>
          <a:prstGeom prst="rect">
            <a:avLst/>
          </a:prstGeom>
        </p:spPr>
      </p:pic>
      <p:pic>
        <p:nvPicPr>
          <p:cNvPr id="24" name="Picture 23" descr="A green line graph with numbers&#10;&#10;Description automatically generated">
            <a:extLst>
              <a:ext uri="{FF2B5EF4-FFF2-40B4-BE49-F238E27FC236}">
                <a16:creationId xmlns:a16="http://schemas.microsoft.com/office/drawing/2014/main" id="{15DC4404-16FA-EAB8-A148-CA8EA7B75630}"/>
              </a:ext>
            </a:extLst>
          </p:cNvPr>
          <p:cNvPicPr>
            <a:picLocks/>
          </p:cNvPicPr>
          <p:nvPr/>
        </p:nvPicPr>
        <p:blipFill>
          <a:blip r:embed="rId4"/>
          <a:stretch>
            <a:fillRect/>
          </a:stretch>
        </p:blipFill>
        <p:spPr>
          <a:xfrm>
            <a:off x="3109361" y="2439105"/>
            <a:ext cx="6450368" cy="1217886"/>
          </a:xfrm>
          <a:prstGeom prst="rect">
            <a:avLst/>
          </a:prstGeom>
        </p:spPr>
      </p:pic>
      <p:pic>
        <p:nvPicPr>
          <p:cNvPr id="25" name="Picture 24" descr="A blue line graph with numbers&#10;&#10;Description automatically generated">
            <a:extLst>
              <a:ext uri="{FF2B5EF4-FFF2-40B4-BE49-F238E27FC236}">
                <a16:creationId xmlns:a16="http://schemas.microsoft.com/office/drawing/2014/main" id="{F40A6BE5-F550-4952-D021-381C9FE230B8}"/>
              </a:ext>
            </a:extLst>
          </p:cNvPr>
          <p:cNvPicPr>
            <a:picLocks/>
          </p:cNvPicPr>
          <p:nvPr/>
        </p:nvPicPr>
        <p:blipFill>
          <a:blip r:embed="rId5"/>
          <a:stretch>
            <a:fillRect/>
          </a:stretch>
        </p:blipFill>
        <p:spPr>
          <a:xfrm>
            <a:off x="3109362" y="1006548"/>
            <a:ext cx="6474560" cy="1222529"/>
          </a:xfrm>
          <a:prstGeom prst="rect">
            <a:avLst/>
          </a:prstGeom>
        </p:spPr>
      </p:pic>
      <p:sp>
        <p:nvSpPr>
          <p:cNvPr id="26" name="TextBox 25">
            <a:extLst>
              <a:ext uri="{FF2B5EF4-FFF2-40B4-BE49-F238E27FC236}">
                <a16:creationId xmlns:a16="http://schemas.microsoft.com/office/drawing/2014/main" id="{6C505549-1A78-1E3B-4799-1460CC039A00}"/>
              </a:ext>
            </a:extLst>
          </p:cNvPr>
          <p:cNvSpPr txBox="1"/>
          <p:nvPr/>
        </p:nvSpPr>
        <p:spPr>
          <a:xfrm>
            <a:off x="8313844" y="5318115"/>
            <a:ext cx="2658956" cy="1015663"/>
          </a:xfrm>
          <a:prstGeom prst="rect">
            <a:avLst/>
          </a:prstGeom>
          <a:noFill/>
          <a:ln w="28575">
            <a:solidFill>
              <a:schemeClr val="accent6">
                <a:lumMod val="60000"/>
                <a:lumOff val="40000"/>
              </a:schemeClr>
            </a:solidFill>
          </a:ln>
        </p:spPr>
        <p:txBody>
          <a:bodyPr wrap="square" rtlCol="0">
            <a:spAutoFit/>
          </a:bodyPr>
          <a:lstStyle/>
          <a:p>
            <a:r>
              <a:rPr lang="en-US" sz="1200" dirty="0">
                <a:latin typeface="Monaco" pitchFamily="2" charset="77"/>
                <a:ea typeface="Arial" charset="0"/>
                <a:cs typeface="Arial" panose="020B0604020202020204" pitchFamily="34" charset="0"/>
              </a:rPr>
              <a:t>├── M+H+</a:t>
            </a:r>
          </a:p>
          <a:p>
            <a:r>
              <a:rPr lang="en-US" sz="1200" dirty="0">
                <a:latin typeface="Monaco" pitchFamily="2" charset="77"/>
                <a:ea typeface="Arial" charset="0"/>
                <a:cs typeface="Arial" panose="020B0604020202020204" pitchFamily="34" charset="0"/>
              </a:rPr>
              <a:t>│   ├── F7986 (M0)</a:t>
            </a:r>
          </a:p>
          <a:p>
            <a:r>
              <a:rPr kumimoji="0" lang="en-US" sz="1200" b="0" i="0" u="none" strike="noStrike" kern="1200" cap="none" spc="0" normalizeH="0" baseline="0" noProof="0" dirty="0">
                <a:ln>
                  <a:noFill/>
                </a:ln>
                <a:solidFill>
                  <a:prstClr val="black"/>
                </a:solidFill>
                <a:effectLst/>
                <a:uLnTx/>
                <a:uFillTx/>
                <a:latin typeface="Monaco" pitchFamily="2" charset="77"/>
                <a:ea typeface="Arial" charset="0"/>
                <a:cs typeface="Arial" panose="020B0604020202020204" pitchFamily="34" charset="0"/>
              </a:rPr>
              <a:t>│</a:t>
            </a:r>
            <a:r>
              <a:rPr lang="en-US" sz="1200" dirty="0">
                <a:latin typeface="Monaco" pitchFamily="2" charset="77"/>
                <a:ea typeface="Arial" charset="0"/>
                <a:cs typeface="Arial" panose="020B0604020202020204" pitchFamily="34" charset="0"/>
              </a:rPr>
              <a:t>   └── F10071 (13C/12C)</a:t>
            </a:r>
          </a:p>
          <a:p>
            <a:r>
              <a:rPr lang="en-US" sz="1200" dirty="0">
                <a:latin typeface="Monaco" pitchFamily="2" charset="77"/>
                <a:ea typeface="Arial" charset="0"/>
                <a:cs typeface="Arial" panose="020B0604020202020204" pitchFamily="34" charset="0"/>
              </a:rPr>
              <a:t>└── M+Na+</a:t>
            </a:r>
          </a:p>
          <a:p>
            <a:r>
              <a:rPr lang="en-US" sz="1200" dirty="0">
                <a:latin typeface="Monaco" pitchFamily="2" charset="77"/>
                <a:ea typeface="Arial" charset="0"/>
                <a:cs typeface="Arial" panose="020B0604020202020204" pitchFamily="34" charset="0"/>
              </a:rPr>
              <a:t>    └── F28126 (M0) </a:t>
            </a:r>
          </a:p>
        </p:txBody>
      </p:sp>
      <p:sp>
        <p:nvSpPr>
          <p:cNvPr id="45" name="TextBox 44">
            <a:extLst>
              <a:ext uri="{FF2B5EF4-FFF2-40B4-BE49-F238E27FC236}">
                <a16:creationId xmlns:a16="http://schemas.microsoft.com/office/drawing/2014/main" id="{1C75EDF8-4787-EAF9-D5BF-775A1F8401F2}"/>
              </a:ext>
            </a:extLst>
          </p:cNvPr>
          <p:cNvSpPr txBox="1"/>
          <p:nvPr/>
        </p:nvSpPr>
        <p:spPr>
          <a:xfrm>
            <a:off x="3143659" y="1477439"/>
            <a:ext cx="2562901" cy="276999"/>
          </a:xfrm>
          <a:prstGeom prst="rect">
            <a:avLst/>
          </a:prstGeom>
          <a:noFill/>
        </p:spPr>
        <p:txBody>
          <a:bodyPr wrap="square" rtlCol="0">
            <a:spAutoFit/>
          </a:bodyPr>
          <a:lstStyle/>
          <a:p>
            <a:r>
              <a:rPr lang="en-US" sz="1200" dirty="0">
                <a:latin typeface="Arial" panose="020B0604020202020204" pitchFamily="34" charset="0"/>
                <a:ea typeface="Arial" charset="0"/>
                <a:cs typeface="Arial" panose="020B0604020202020204" pitchFamily="34" charset="0"/>
              </a:rPr>
              <a:t>Mass track @166.0722</a:t>
            </a:r>
          </a:p>
        </p:txBody>
      </p:sp>
      <p:sp>
        <p:nvSpPr>
          <p:cNvPr id="46" name="TextBox 45">
            <a:extLst>
              <a:ext uri="{FF2B5EF4-FFF2-40B4-BE49-F238E27FC236}">
                <a16:creationId xmlns:a16="http://schemas.microsoft.com/office/drawing/2014/main" id="{8AED249B-7B79-CE42-CE84-7F08E161D9A6}"/>
              </a:ext>
            </a:extLst>
          </p:cNvPr>
          <p:cNvSpPr txBox="1"/>
          <p:nvPr/>
        </p:nvSpPr>
        <p:spPr>
          <a:xfrm>
            <a:off x="3143660" y="2875008"/>
            <a:ext cx="2901540" cy="276999"/>
          </a:xfrm>
          <a:prstGeom prst="rect">
            <a:avLst/>
          </a:prstGeom>
          <a:noFill/>
        </p:spPr>
        <p:txBody>
          <a:bodyPr wrap="square" rtlCol="0">
            <a:spAutoFit/>
          </a:bodyPr>
          <a:lstStyle/>
          <a:p>
            <a:r>
              <a:rPr lang="en-US" sz="1200" dirty="0">
                <a:latin typeface="Arial" panose="020B0604020202020204" pitchFamily="34" charset="0"/>
                <a:ea typeface="Arial" charset="0"/>
                <a:cs typeface="Arial" panose="020B0604020202020204" pitchFamily="34" charset="0"/>
              </a:rPr>
              <a:t>Mass track @167.0756  </a:t>
            </a:r>
          </a:p>
        </p:txBody>
      </p:sp>
      <p:sp>
        <p:nvSpPr>
          <p:cNvPr id="50" name="TextBox 49">
            <a:extLst>
              <a:ext uri="{FF2B5EF4-FFF2-40B4-BE49-F238E27FC236}">
                <a16:creationId xmlns:a16="http://schemas.microsoft.com/office/drawing/2014/main" id="{6B9C4373-D7BF-47D1-178D-EE75F0026448}"/>
              </a:ext>
            </a:extLst>
          </p:cNvPr>
          <p:cNvSpPr txBox="1"/>
          <p:nvPr/>
        </p:nvSpPr>
        <p:spPr>
          <a:xfrm>
            <a:off x="7877397" y="1484175"/>
            <a:ext cx="1872570" cy="276999"/>
          </a:xfrm>
          <a:prstGeom prst="rect">
            <a:avLst/>
          </a:prstGeom>
          <a:noFill/>
        </p:spPr>
        <p:txBody>
          <a:bodyPr wrap="square" rtlCol="0">
            <a:spAutoFit/>
          </a:bodyPr>
          <a:lstStyle/>
          <a:p>
            <a:r>
              <a:rPr lang="en-US" sz="1200" dirty="0">
                <a:latin typeface="Arial" panose="020B0604020202020204" pitchFamily="34" charset="0"/>
                <a:ea typeface="Arial" charset="0"/>
                <a:cs typeface="Arial" panose="020B0604020202020204" pitchFamily="34" charset="0"/>
              </a:rPr>
              <a:t>Feature F7986 (M0+H+) </a:t>
            </a:r>
          </a:p>
        </p:txBody>
      </p:sp>
      <p:sp>
        <p:nvSpPr>
          <p:cNvPr id="51" name="TextBox 50">
            <a:extLst>
              <a:ext uri="{FF2B5EF4-FFF2-40B4-BE49-F238E27FC236}">
                <a16:creationId xmlns:a16="http://schemas.microsoft.com/office/drawing/2014/main" id="{1364511F-FC7E-A1D4-926D-8875D66DB9AC}"/>
              </a:ext>
            </a:extLst>
          </p:cNvPr>
          <p:cNvSpPr txBox="1"/>
          <p:nvPr/>
        </p:nvSpPr>
        <p:spPr>
          <a:xfrm>
            <a:off x="7877396" y="2896513"/>
            <a:ext cx="2382265" cy="276999"/>
          </a:xfrm>
          <a:prstGeom prst="rect">
            <a:avLst/>
          </a:prstGeom>
          <a:noFill/>
        </p:spPr>
        <p:txBody>
          <a:bodyPr wrap="square" rtlCol="0">
            <a:spAutoFit/>
          </a:bodyPr>
          <a:lstStyle/>
          <a:p>
            <a:r>
              <a:rPr lang="en-US" sz="1200" dirty="0">
                <a:latin typeface="Arial" panose="020B0604020202020204" pitchFamily="34" charset="0"/>
                <a:ea typeface="Arial" charset="0"/>
                <a:cs typeface="Arial" panose="020B0604020202020204" pitchFamily="34" charset="0"/>
              </a:rPr>
              <a:t>Feature F10071 (</a:t>
            </a:r>
            <a:r>
              <a:rPr lang="en-US" sz="1200" dirty="0">
                <a:latin typeface="Monaco" pitchFamily="2" charset="77"/>
                <a:ea typeface="Arial" charset="0"/>
                <a:cs typeface="Arial" panose="020B0604020202020204" pitchFamily="34" charset="0"/>
              </a:rPr>
              <a:t>13C/12C</a:t>
            </a:r>
            <a:r>
              <a:rPr lang="en-US" sz="1200" dirty="0">
                <a:latin typeface="Arial" panose="020B0604020202020204" pitchFamily="34" charset="0"/>
                <a:ea typeface="Arial" charset="0"/>
                <a:cs typeface="Arial" panose="020B0604020202020204" pitchFamily="34" charset="0"/>
              </a:rPr>
              <a:t>+H+) </a:t>
            </a:r>
          </a:p>
        </p:txBody>
      </p:sp>
      <p:sp>
        <p:nvSpPr>
          <p:cNvPr id="53" name="Rectangle 52">
            <a:extLst>
              <a:ext uri="{FF2B5EF4-FFF2-40B4-BE49-F238E27FC236}">
                <a16:creationId xmlns:a16="http://schemas.microsoft.com/office/drawing/2014/main" id="{E969AF45-DE0A-A2FD-C3B3-E7728FC30AFF}"/>
              </a:ext>
            </a:extLst>
          </p:cNvPr>
          <p:cNvSpPr/>
          <p:nvPr/>
        </p:nvSpPr>
        <p:spPr>
          <a:xfrm>
            <a:off x="7481299" y="834857"/>
            <a:ext cx="378629" cy="4306522"/>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5E23EC7E-DF6D-E334-7C98-3F010836DA66}"/>
              </a:ext>
            </a:extLst>
          </p:cNvPr>
          <p:cNvSpPr txBox="1"/>
          <p:nvPr/>
        </p:nvSpPr>
        <p:spPr>
          <a:xfrm>
            <a:off x="6548279" y="5575183"/>
            <a:ext cx="1769721" cy="461665"/>
          </a:xfrm>
          <a:prstGeom prst="rect">
            <a:avLst/>
          </a:prstGeom>
          <a:noFill/>
        </p:spPr>
        <p:txBody>
          <a:bodyPr wrap="square" rtlCol="0">
            <a:spAutoFit/>
          </a:bodyPr>
          <a:lstStyle/>
          <a:p>
            <a:pPr algn="ctr"/>
            <a:r>
              <a:rPr lang="en-US" sz="1200" b="1" dirty="0">
                <a:solidFill>
                  <a:schemeClr val="accent6">
                    <a:lumMod val="75000"/>
                  </a:schemeClr>
                </a:solidFill>
                <a:latin typeface="Arial" panose="020B0604020202020204" pitchFamily="34" charset="0"/>
                <a:ea typeface="Arial" charset="0"/>
                <a:cs typeface="Arial" panose="020B0604020202020204" pitchFamily="34" charset="0"/>
              </a:rPr>
              <a:t>Empirical compound</a:t>
            </a:r>
          </a:p>
          <a:p>
            <a:pPr algn="ctr"/>
            <a:r>
              <a:rPr lang="en-US" sz="1200" b="1" dirty="0">
                <a:solidFill>
                  <a:schemeClr val="accent6">
                    <a:lumMod val="75000"/>
                  </a:schemeClr>
                </a:solidFill>
                <a:latin typeface="Arial" panose="020B0604020202020204" pitchFamily="34" charset="0"/>
                <a:ea typeface="Arial" charset="0"/>
                <a:cs typeface="Arial" panose="020B0604020202020204" pitchFamily="34" charset="0"/>
              </a:rPr>
              <a:t>(khipu)</a:t>
            </a:r>
          </a:p>
        </p:txBody>
      </p:sp>
      <p:cxnSp>
        <p:nvCxnSpPr>
          <p:cNvPr id="66" name="Straight Arrow Connector 65">
            <a:extLst>
              <a:ext uri="{FF2B5EF4-FFF2-40B4-BE49-F238E27FC236}">
                <a16:creationId xmlns:a16="http://schemas.microsoft.com/office/drawing/2014/main" id="{F807A03C-CF69-0EA9-9D42-22A9FFF8A8E4}"/>
              </a:ext>
            </a:extLst>
          </p:cNvPr>
          <p:cNvCxnSpPr>
            <a:cxnSpLocks/>
          </p:cNvCxnSpPr>
          <p:nvPr/>
        </p:nvCxnSpPr>
        <p:spPr>
          <a:xfrm>
            <a:off x="7663339" y="5138085"/>
            <a:ext cx="588665" cy="332227"/>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F48C169A-F4AC-CE11-51B2-ADBB577E491D}"/>
              </a:ext>
            </a:extLst>
          </p:cNvPr>
          <p:cNvSpPr txBox="1"/>
          <p:nvPr/>
        </p:nvSpPr>
        <p:spPr>
          <a:xfrm>
            <a:off x="3143659" y="4367786"/>
            <a:ext cx="2562901" cy="276999"/>
          </a:xfrm>
          <a:prstGeom prst="rect">
            <a:avLst/>
          </a:prstGeom>
          <a:noFill/>
        </p:spPr>
        <p:txBody>
          <a:bodyPr wrap="square" rtlCol="0">
            <a:spAutoFit/>
          </a:bodyPr>
          <a:lstStyle/>
          <a:p>
            <a:r>
              <a:rPr lang="en-US" sz="1200" dirty="0">
                <a:latin typeface="Arial" panose="020B0604020202020204" pitchFamily="34" charset="0"/>
                <a:ea typeface="Arial" charset="0"/>
                <a:cs typeface="Arial" panose="020B0604020202020204" pitchFamily="34" charset="0"/>
              </a:rPr>
              <a:t>Mass track @188.0539</a:t>
            </a:r>
          </a:p>
        </p:txBody>
      </p:sp>
      <p:sp>
        <p:nvSpPr>
          <p:cNvPr id="68" name="TextBox 67">
            <a:extLst>
              <a:ext uri="{FF2B5EF4-FFF2-40B4-BE49-F238E27FC236}">
                <a16:creationId xmlns:a16="http://schemas.microsoft.com/office/drawing/2014/main" id="{25079C9A-D4DF-979E-FCF1-7B836BB714D4}"/>
              </a:ext>
            </a:extLst>
          </p:cNvPr>
          <p:cNvSpPr txBox="1"/>
          <p:nvPr/>
        </p:nvSpPr>
        <p:spPr>
          <a:xfrm>
            <a:off x="7859928" y="4390869"/>
            <a:ext cx="2782672" cy="276999"/>
          </a:xfrm>
          <a:prstGeom prst="rect">
            <a:avLst/>
          </a:prstGeom>
          <a:noFill/>
        </p:spPr>
        <p:txBody>
          <a:bodyPr wrap="square" rtlCol="0">
            <a:spAutoFit/>
          </a:bodyPr>
          <a:lstStyle/>
          <a:p>
            <a:r>
              <a:rPr lang="en-US" sz="1200" dirty="0">
                <a:latin typeface="Arial" panose="020B0604020202020204" pitchFamily="34" charset="0"/>
                <a:ea typeface="Arial" charset="0"/>
                <a:cs typeface="Arial" panose="020B0604020202020204" pitchFamily="34" charset="0"/>
              </a:rPr>
              <a:t>Feature F28126 (M0+Na+) </a:t>
            </a:r>
          </a:p>
        </p:txBody>
      </p:sp>
      <p:grpSp>
        <p:nvGrpSpPr>
          <p:cNvPr id="2" name="Group 1">
            <a:extLst>
              <a:ext uri="{FF2B5EF4-FFF2-40B4-BE49-F238E27FC236}">
                <a16:creationId xmlns:a16="http://schemas.microsoft.com/office/drawing/2014/main" id="{4B35A475-900A-ABDF-6527-3B70B6D7E881}"/>
              </a:ext>
            </a:extLst>
          </p:cNvPr>
          <p:cNvGrpSpPr/>
          <p:nvPr/>
        </p:nvGrpSpPr>
        <p:grpSpPr>
          <a:xfrm>
            <a:off x="462664" y="1633914"/>
            <a:ext cx="1946764" cy="2599179"/>
            <a:chOff x="429451" y="211598"/>
            <a:chExt cx="971937" cy="1441887"/>
          </a:xfrm>
        </p:grpSpPr>
        <p:sp>
          <p:nvSpPr>
            <p:cNvPr id="3" name="Oval 2">
              <a:extLst>
                <a:ext uri="{FF2B5EF4-FFF2-40B4-BE49-F238E27FC236}">
                  <a16:creationId xmlns:a16="http://schemas.microsoft.com/office/drawing/2014/main" id="{5201C2DF-4A0B-352B-AB63-4C645155D23E}"/>
                </a:ext>
              </a:extLst>
            </p:cNvPr>
            <p:cNvSpPr/>
            <p:nvPr/>
          </p:nvSpPr>
          <p:spPr>
            <a:xfrm>
              <a:off x="429451" y="211598"/>
              <a:ext cx="971937" cy="35594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Mass track</a:t>
              </a:r>
            </a:p>
          </p:txBody>
        </p:sp>
        <p:sp>
          <p:nvSpPr>
            <p:cNvPr id="4" name="Oval 3">
              <a:extLst>
                <a:ext uri="{FF2B5EF4-FFF2-40B4-BE49-F238E27FC236}">
                  <a16:creationId xmlns:a16="http://schemas.microsoft.com/office/drawing/2014/main" id="{995300C5-AB14-6B3E-F2A2-9C3B5A7CAEC2}"/>
                </a:ext>
              </a:extLst>
            </p:cNvPr>
            <p:cNvSpPr/>
            <p:nvPr/>
          </p:nvSpPr>
          <p:spPr>
            <a:xfrm>
              <a:off x="429451" y="754571"/>
              <a:ext cx="971937" cy="35594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Elution peak</a:t>
              </a:r>
            </a:p>
          </p:txBody>
        </p:sp>
        <p:sp>
          <p:nvSpPr>
            <p:cNvPr id="7" name="Oval 6">
              <a:extLst>
                <a:ext uri="{FF2B5EF4-FFF2-40B4-BE49-F238E27FC236}">
                  <a16:creationId xmlns:a16="http://schemas.microsoft.com/office/drawing/2014/main" id="{ACFA02E0-5248-57F4-7615-23EC63E5EB1F}"/>
                </a:ext>
              </a:extLst>
            </p:cNvPr>
            <p:cNvSpPr/>
            <p:nvPr/>
          </p:nvSpPr>
          <p:spPr>
            <a:xfrm>
              <a:off x="429451" y="1297544"/>
              <a:ext cx="971937" cy="35594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Feature</a:t>
              </a:r>
            </a:p>
          </p:txBody>
        </p:sp>
        <p:cxnSp>
          <p:nvCxnSpPr>
            <p:cNvPr id="8" name="Straight Arrow Connector 7">
              <a:extLst>
                <a:ext uri="{FF2B5EF4-FFF2-40B4-BE49-F238E27FC236}">
                  <a16:creationId xmlns:a16="http://schemas.microsoft.com/office/drawing/2014/main" id="{5C136E3F-9A6A-AEBF-2981-9F32B41709E0}"/>
                </a:ext>
              </a:extLst>
            </p:cNvPr>
            <p:cNvCxnSpPr>
              <a:cxnSpLocks/>
            </p:cNvCxnSpPr>
            <p:nvPr/>
          </p:nvCxnSpPr>
          <p:spPr>
            <a:xfrm>
              <a:off x="915419" y="569615"/>
              <a:ext cx="0" cy="1828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B1C7848C-872B-73C6-1757-08608FAE7B97}"/>
                </a:ext>
              </a:extLst>
            </p:cNvPr>
            <p:cNvCxnSpPr>
              <a:cxnSpLocks/>
            </p:cNvCxnSpPr>
            <p:nvPr/>
          </p:nvCxnSpPr>
          <p:spPr>
            <a:xfrm>
              <a:off x="915419" y="1112588"/>
              <a:ext cx="0" cy="1828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10" name="Straight Arrow Connector 9">
            <a:extLst>
              <a:ext uri="{FF2B5EF4-FFF2-40B4-BE49-F238E27FC236}">
                <a16:creationId xmlns:a16="http://schemas.microsoft.com/office/drawing/2014/main" id="{5A763422-D426-350B-48DC-247A7229760C}"/>
              </a:ext>
            </a:extLst>
          </p:cNvPr>
          <p:cNvCxnSpPr>
            <a:cxnSpLocks/>
            <a:stCxn id="7" idx="4"/>
            <a:endCxn id="11" idx="0"/>
          </p:cNvCxnSpPr>
          <p:nvPr/>
        </p:nvCxnSpPr>
        <p:spPr>
          <a:xfrm>
            <a:off x="1436046" y="4233093"/>
            <a:ext cx="0" cy="3459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E966DE81-EA42-FBC4-C9EE-6429CA1F6EAE}"/>
              </a:ext>
            </a:extLst>
          </p:cNvPr>
          <p:cNvSpPr/>
          <p:nvPr/>
        </p:nvSpPr>
        <p:spPr>
          <a:xfrm>
            <a:off x="462664" y="4579047"/>
            <a:ext cx="1946764" cy="641628"/>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Empirical Compound</a:t>
            </a:r>
          </a:p>
        </p:txBody>
      </p:sp>
      <p:sp>
        <p:nvSpPr>
          <p:cNvPr id="12" name="TextBox 11">
            <a:extLst>
              <a:ext uri="{FF2B5EF4-FFF2-40B4-BE49-F238E27FC236}">
                <a16:creationId xmlns:a16="http://schemas.microsoft.com/office/drawing/2014/main" id="{AB0F40FF-AD49-9315-6A8A-0429752FD82E}"/>
              </a:ext>
            </a:extLst>
          </p:cNvPr>
          <p:cNvSpPr txBox="1"/>
          <p:nvPr/>
        </p:nvSpPr>
        <p:spPr>
          <a:xfrm>
            <a:off x="4515614" y="5585672"/>
            <a:ext cx="152958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Pre-annotation</a:t>
            </a:r>
          </a:p>
        </p:txBody>
      </p:sp>
    </p:spTree>
    <p:extLst>
      <p:ext uri="{BB962C8B-B14F-4D97-AF65-F5344CB8AC3E}">
        <p14:creationId xmlns:p14="http://schemas.microsoft.com/office/powerpoint/2010/main" val="3957927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68FB4-3CD8-1D04-4F2D-60C04F718FA2}"/>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7813AB03-8886-43DB-4169-6C6EF99F84E3}"/>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Advantages and challenges of Mass Spectrometry</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A07B5D03-3425-1D50-2C70-329590FF1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22" y="730063"/>
            <a:ext cx="8770741" cy="2303669"/>
          </a:xfrm>
          <a:prstGeom prst="rect">
            <a:avLst/>
          </a:prstGeom>
        </p:spPr>
      </p:pic>
      <p:sp>
        <p:nvSpPr>
          <p:cNvPr id="4" name="TextBox 3">
            <a:extLst>
              <a:ext uri="{FF2B5EF4-FFF2-40B4-BE49-F238E27FC236}">
                <a16:creationId xmlns:a16="http://schemas.microsoft.com/office/drawing/2014/main" id="{2C98AB60-28F0-B361-82F2-E1FA8A805E7E}"/>
              </a:ext>
            </a:extLst>
          </p:cNvPr>
          <p:cNvSpPr txBox="1"/>
          <p:nvPr/>
        </p:nvSpPr>
        <p:spPr>
          <a:xfrm>
            <a:off x="9291143" y="1253359"/>
            <a:ext cx="2664373" cy="923330"/>
          </a:xfrm>
          <a:prstGeom prst="rect">
            <a:avLst/>
          </a:prstGeom>
          <a:noFill/>
        </p:spPr>
        <p:txBody>
          <a:bodyPr wrap="square" rtlCol="0">
            <a:spAutoFit/>
          </a:bodyPr>
          <a:lstStyle/>
          <a:p>
            <a:r>
              <a:rPr lang="en-US" dirty="0"/>
              <a:t>A single mass spectrum (i.e., scan) of a complex mixture is a lot of data. </a:t>
            </a:r>
          </a:p>
        </p:txBody>
      </p:sp>
      <p:sp>
        <p:nvSpPr>
          <p:cNvPr id="5" name="Rectangle 4">
            <a:extLst>
              <a:ext uri="{FF2B5EF4-FFF2-40B4-BE49-F238E27FC236}">
                <a16:creationId xmlns:a16="http://schemas.microsoft.com/office/drawing/2014/main" id="{CAA37886-401B-EF07-362A-E7F7687EC658}"/>
              </a:ext>
            </a:extLst>
          </p:cNvPr>
          <p:cNvSpPr/>
          <p:nvPr/>
        </p:nvSpPr>
        <p:spPr>
          <a:xfrm>
            <a:off x="1347952" y="730063"/>
            <a:ext cx="559676" cy="19027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urved Connector 14">
            <a:extLst>
              <a:ext uri="{FF2B5EF4-FFF2-40B4-BE49-F238E27FC236}">
                <a16:creationId xmlns:a16="http://schemas.microsoft.com/office/drawing/2014/main" id="{46F014F4-50A1-AD09-897E-A84BAC3260BF}"/>
              </a:ext>
            </a:extLst>
          </p:cNvPr>
          <p:cNvCxnSpPr>
            <a:cxnSpLocks/>
            <a:stCxn id="5" idx="2"/>
          </p:cNvCxnSpPr>
          <p:nvPr/>
        </p:nvCxnSpPr>
        <p:spPr>
          <a:xfrm rot="16200000" flipH="1">
            <a:off x="1234674" y="3025956"/>
            <a:ext cx="985345" cy="19911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2942361-C6B4-B79E-F63F-03D59B9480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149" y="3619224"/>
            <a:ext cx="8403994" cy="3014042"/>
          </a:xfrm>
          <a:prstGeom prst="rect">
            <a:avLst/>
          </a:prstGeom>
        </p:spPr>
      </p:pic>
      <p:pic>
        <p:nvPicPr>
          <p:cNvPr id="18" name="Picture 2" descr="keletal formula of arginine">
            <a:extLst>
              <a:ext uri="{FF2B5EF4-FFF2-40B4-BE49-F238E27FC236}">
                <a16:creationId xmlns:a16="http://schemas.microsoft.com/office/drawing/2014/main" id="{E561DF55-BA6A-9856-874E-6B99747E2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423" y="3853804"/>
            <a:ext cx="2430770" cy="88115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A2678E7-EA7F-CF15-096A-5F274768E9E6}"/>
              </a:ext>
            </a:extLst>
          </p:cNvPr>
          <p:cNvSpPr txBox="1"/>
          <p:nvPr/>
        </p:nvSpPr>
        <p:spPr>
          <a:xfrm>
            <a:off x="4721557" y="4702826"/>
            <a:ext cx="2350008" cy="400110"/>
          </a:xfrm>
          <a:prstGeom prst="rect">
            <a:avLst/>
          </a:prstGeom>
          <a:noFill/>
        </p:spPr>
        <p:txBody>
          <a:bodyPr wrap="square" rtlCol="0">
            <a:spAutoFit/>
          </a:bodyPr>
          <a:lstStyle/>
          <a:p>
            <a:r>
              <a:rPr lang="nl-NL" sz="2000" dirty="0"/>
              <a:t>C</a:t>
            </a:r>
            <a:r>
              <a:rPr lang="nl-NL" sz="2000" baseline="-25000" dirty="0"/>
              <a:t>6</a:t>
            </a:r>
            <a:r>
              <a:rPr lang="nl-NL" sz="2000" dirty="0"/>
              <a:t>H</a:t>
            </a:r>
            <a:r>
              <a:rPr lang="nl-NL" sz="2000" baseline="-25000" dirty="0"/>
              <a:t>14</a:t>
            </a:r>
            <a:r>
              <a:rPr lang="nl-NL" sz="2000" dirty="0"/>
              <a:t>N</a:t>
            </a:r>
            <a:r>
              <a:rPr lang="nl-NL" sz="2000" baseline="-25000" dirty="0"/>
              <a:t>4</a:t>
            </a:r>
            <a:r>
              <a:rPr lang="nl-NL" sz="2000" dirty="0"/>
              <a:t>O</a:t>
            </a:r>
            <a:r>
              <a:rPr lang="nl-NL" sz="2000" baseline="-25000" dirty="0"/>
              <a:t>2</a:t>
            </a:r>
            <a:endParaRPr lang="en-US" sz="2000" dirty="0"/>
          </a:p>
        </p:txBody>
      </p:sp>
      <p:sp>
        <p:nvSpPr>
          <p:cNvPr id="20" name="TextBox 19">
            <a:extLst>
              <a:ext uri="{FF2B5EF4-FFF2-40B4-BE49-F238E27FC236}">
                <a16:creationId xmlns:a16="http://schemas.microsoft.com/office/drawing/2014/main" id="{4A09F9B2-5670-B809-59D0-1A447EED068A}"/>
              </a:ext>
            </a:extLst>
          </p:cNvPr>
          <p:cNvSpPr txBox="1"/>
          <p:nvPr/>
        </p:nvSpPr>
        <p:spPr>
          <a:xfrm>
            <a:off x="3791955" y="5100013"/>
            <a:ext cx="3567351" cy="400110"/>
          </a:xfrm>
          <a:prstGeom prst="rect">
            <a:avLst/>
          </a:prstGeom>
          <a:noFill/>
        </p:spPr>
        <p:txBody>
          <a:bodyPr wrap="square" rtlCol="0">
            <a:spAutoFit/>
          </a:bodyPr>
          <a:lstStyle/>
          <a:p>
            <a:r>
              <a:rPr lang="en-US" sz="2000" dirty="0"/>
              <a:t>175.1188 ≈ 174.1114 + 1.0078</a:t>
            </a:r>
          </a:p>
        </p:txBody>
      </p:sp>
      <p:sp>
        <p:nvSpPr>
          <p:cNvPr id="21" name="TextBox 20">
            <a:extLst>
              <a:ext uri="{FF2B5EF4-FFF2-40B4-BE49-F238E27FC236}">
                <a16:creationId xmlns:a16="http://schemas.microsoft.com/office/drawing/2014/main" id="{B429F592-702D-1AA6-7254-DF187F3DD325}"/>
              </a:ext>
            </a:extLst>
          </p:cNvPr>
          <p:cNvSpPr txBox="1"/>
          <p:nvPr/>
        </p:nvSpPr>
        <p:spPr>
          <a:xfrm>
            <a:off x="4721557" y="3471222"/>
            <a:ext cx="2350008" cy="400110"/>
          </a:xfrm>
          <a:prstGeom prst="rect">
            <a:avLst/>
          </a:prstGeom>
          <a:noFill/>
        </p:spPr>
        <p:txBody>
          <a:bodyPr wrap="square" rtlCol="0">
            <a:spAutoFit/>
          </a:bodyPr>
          <a:lstStyle/>
          <a:p>
            <a:r>
              <a:rPr lang="nl-NL" sz="2000" dirty="0"/>
              <a:t>Arginine</a:t>
            </a:r>
            <a:endParaRPr lang="en-US" sz="2000" dirty="0"/>
          </a:p>
        </p:txBody>
      </p:sp>
      <p:sp>
        <p:nvSpPr>
          <p:cNvPr id="23" name="Oval 22">
            <a:extLst>
              <a:ext uri="{FF2B5EF4-FFF2-40B4-BE49-F238E27FC236}">
                <a16:creationId xmlns:a16="http://schemas.microsoft.com/office/drawing/2014/main" id="{153D27C6-4C61-5ACD-5601-2D6195C3ECE2}"/>
              </a:ext>
            </a:extLst>
          </p:cNvPr>
          <p:cNvSpPr/>
          <p:nvPr/>
        </p:nvSpPr>
        <p:spPr>
          <a:xfrm>
            <a:off x="1416098" y="3709165"/>
            <a:ext cx="806686" cy="5852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D865236-8164-BDA6-33A5-EA545E47E71B}"/>
              </a:ext>
            </a:extLst>
          </p:cNvPr>
          <p:cNvSpPr/>
          <p:nvPr/>
        </p:nvSpPr>
        <p:spPr>
          <a:xfrm>
            <a:off x="8184663" y="6124126"/>
            <a:ext cx="586111" cy="425198"/>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48FF5C-7AAC-A3DF-846D-0FAA0B0D5BD8}"/>
              </a:ext>
            </a:extLst>
          </p:cNvPr>
          <p:cNvSpPr txBox="1"/>
          <p:nvPr/>
        </p:nvSpPr>
        <p:spPr>
          <a:xfrm>
            <a:off x="2099226" y="3425197"/>
            <a:ext cx="2350008" cy="400110"/>
          </a:xfrm>
          <a:prstGeom prst="rect">
            <a:avLst/>
          </a:prstGeom>
          <a:noFill/>
        </p:spPr>
        <p:txBody>
          <a:bodyPr wrap="square" rtlCol="0">
            <a:spAutoFit/>
          </a:bodyPr>
          <a:lstStyle/>
          <a:p>
            <a:r>
              <a:rPr lang="nl-NL" sz="2000" dirty="0"/>
              <a:t>m, [+H</a:t>
            </a:r>
            <a:r>
              <a:rPr lang="nl-NL" sz="2000" baseline="30000" dirty="0"/>
              <a:t>+</a:t>
            </a:r>
            <a:r>
              <a:rPr lang="nl-NL" sz="2000" dirty="0"/>
              <a:t>]</a:t>
            </a:r>
            <a:endParaRPr lang="en-US" sz="2000" dirty="0"/>
          </a:p>
        </p:txBody>
      </p:sp>
      <p:sp>
        <p:nvSpPr>
          <p:cNvPr id="26" name="TextBox 25">
            <a:extLst>
              <a:ext uri="{FF2B5EF4-FFF2-40B4-BE49-F238E27FC236}">
                <a16:creationId xmlns:a16="http://schemas.microsoft.com/office/drawing/2014/main" id="{F3F986DF-48DA-30A7-A772-2091C4FF7E3B}"/>
              </a:ext>
            </a:extLst>
          </p:cNvPr>
          <p:cNvSpPr txBox="1"/>
          <p:nvPr/>
        </p:nvSpPr>
        <p:spPr>
          <a:xfrm>
            <a:off x="7914105" y="5605679"/>
            <a:ext cx="2350008" cy="400110"/>
          </a:xfrm>
          <a:prstGeom prst="rect">
            <a:avLst/>
          </a:prstGeom>
          <a:noFill/>
        </p:spPr>
        <p:txBody>
          <a:bodyPr wrap="square" rtlCol="0">
            <a:spAutoFit/>
          </a:bodyPr>
          <a:lstStyle/>
          <a:p>
            <a:r>
              <a:rPr lang="nl-NL" sz="2000" dirty="0"/>
              <a:t>m+</a:t>
            </a:r>
            <a:r>
              <a:rPr lang="nl-NL" sz="2000" baseline="30000" dirty="0"/>
              <a:t>13</a:t>
            </a:r>
            <a:r>
              <a:rPr lang="nl-NL" sz="2000" dirty="0"/>
              <a:t>C</a:t>
            </a:r>
            <a:r>
              <a:rPr lang="nl-NL" sz="2000" baseline="-25000" dirty="0"/>
              <a:t>1</a:t>
            </a:r>
            <a:r>
              <a:rPr lang="nl-NL" sz="2000" dirty="0"/>
              <a:t>, [+H</a:t>
            </a:r>
            <a:r>
              <a:rPr lang="nl-NL" sz="2000" baseline="30000" dirty="0"/>
              <a:t>+</a:t>
            </a:r>
            <a:r>
              <a:rPr lang="nl-NL" sz="2000" dirty="0"/>
              <a:t>]</a:t>
            </a:r>
            <a:endParaRPr lang="en-US" sz="2000" dirty="0"/>
          </a:p>
        </p:txBody>
      </p:sp>
      <p:sp>
        <p:nvSpPr>
          <p:cNvPr id="27" name="TextBox 26">
            <a:extLst>
              <a:ext uri="{FF2B5EF4-FFF2-40B4-BE49-F238E27FC236}">
                <a16:creationId xmlns:a16="http://schemas.microsoft.com/office/drawing/2014/main" id="{8185D99E-9CAB-F6DF-E21E-814006E54581}"/>
              </a:ext>
            </a:extLst>
          </p:cNvPr>
          <p:cNvSpPr txBox="1"/>
          <p:nvPr/>
        </p:nvSpPr>
        <p:spPr>
          <a:xfrm>
            <a:off x="9527627" y="4387581"/>
            <a:ext cx="2664373" cy="1477328"/>
          </a:xfrm>
          <a:prstGeom prst="rect">
            <a:avLst/>
          </a:prstGeom>
          <a:noFill/>
        </p:spPr>
        <p:txBody>
          <a:bodyPr wrap="square" rtlCol="0">
            <a:spAutoFit/>
          </a:bodyPr>
          <a:lstStyle/>
          <a:p>
            <a:r>
              <a:rPr lang="en-US" dirty="0"/>
              <a:t>Each scan is a composition of spectra for many compounds, including different adducted forms, </a:t>
            </a:r>
            <a:r>
              <a:rPr lang="en-US" dirty="0" err="1"/>
              <a:t>isotopologues</a:t>
            </a:r>
            <a:r>
              <a:rPr lang="en-US" dirty="0"/>
              <a:t>, etc.</a:t>
            </a:r>
          </a:p>
        </p:txBody>
      </p:sp>
    </p:spTree>
    <p:extLst>
      <p:ext uri="{BB962C8B-B14F-4D97-AF65-F5344CB8AC3E}">
        <p14:creationId xmlns:p14="http://schemas.microsoft.com/office/powerpoint/2010/main" val="2678728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marR="0" indent="-457200">
              <a:lnSpc>
                <a:spcPct val="150000"/>
              </a:lnSpc>
              <a:spcBef>
                <a:spcPts val="100"/>
              </a:spcBef>
              <a:spcAft>
                <a:spcPts val="100"/>
              </a:spcAft>
              <a:buFont typeface="+mj-lt"/>
              <a:buAutoNum type="arabicParenR"/>
            </a:pPr>
            <a:r>
              <a:rPr lang="en-US" sz="3200" b="0" dirty="0">
                <a:solidFill>
                  <a:srgbClr val="0070C0"/>
                </a:solidFill>
                <a:effectLst/>
                <a:latin typeface="Arial" panose="020B0604020202020204" pitchFamily="34" charset="0"/>
                <a:ea typeface="Times New Roman" panose="02020603050405020304" pitchFamily="18" charset="0"/>
              </a:rPr>
              <a:t>Hand-on exercise using asari CLI (10 minutes)</a:t>
            </a:r>
          </a:p>
        </p:txBody>
      </p:sp>
      <p:pic>
        <p:nvPicPr>
          <p:cNvPr id="6" name="Picture 5" descr="A screenshot of a computer&#10;&#10;Description automatically generated">
            <a:extLst>
              <a:ext uri="{FF2B5EF4-FFF2-40B4-BE49-F238E27FC236}">
                <a16:creationId xmlns:a16="http://schemas.microsoft.com/office/drawing/2014/main" id="{D4FAAAA2-5210-2AE1-CA30-0EA29400A61E}"/>
              </a:ext>
            </a:extLst>
          </p:cNvPr>
          <p:cNvPicPr>
            <a:picLocks noChangeAspect="1"/>
          </p:cNvPicPr>
          <p:nvPr/>
        </p:nvPicPr>
        <p:blipFill>
          <a:blip r:embed="rId2"/>
          <a:stretch>
            <a:fillRect/>
          </a:stretch>
        </p:blipFill>
        <p:spPr>
          <a:xfrm>
            <a:off x="2106805" y="1420239"/>
            <a:ext cx="5682659" cy="4644382"/>
          </a:xfrm>
          <a:prstGeom prst="rect">
            <a:avLst/>
          </a:prstGeom>
        </p:spPr>
      </p:pic>
      <p:sp>
        <p:nvSpPr>
          <p:cNvPr id="7" name="TextBox 6">
            <a:extLst>
              <a:ext uri="{FF2B5EF4-FFF2-40B4-BE49-F238E27FC236}">
                <a16:creationId xmlns:a16="http://schemas.microsoft.com/office/drawing/2014/main" id="{9A2A9E6D-9585-B2E3-B8CB-3BE797CFBDD7}"/>
              </a:ext>
            </a:extLst>
          </p:cNvPr>
          <p:cNvSpPr txBox="1"/>
          <p:nvPr/>
        </p:nvSpPr>
        <p:spPr>
          <a:xfrm>
            <a:off x="8307422" y="1631472"/>
            <a:ext cx="1969344" cy="461665"/>
          </a:xfrm>
          <a:prstGeom prst="rect">
            <a:avLst/>
          </a:prstGeom>
          <a:noFill/>
        </p:spPr>
        <p:txBody>
          <a:bodyPr wrap="square">
            <a:spAutoFit/>
          </a:bodyPr>
          <a:lstStyle/>
          <a:p>
            <a:r>
              <a:rPr lang="en-US" sz="2400" dirty="0"/>
              <a:t>Live Demo</a:t>
            </a:r>
          </a:p>
        </p:txBody>
      </p:sp>
    </p:spTree>
    <p:extLst>
      <p:ext uri="{BB962C8B-B14F-4D97-AF65-F5344CB8AC3E}">
        <p14:creationId xmlns:p14="http://schemas.microsoft.com/office/powerpoint/2010/main" val="2493844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61C7A-F996-CA5A-FE56-544F8FCA0D3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0EECD36-F7AC-F580-23F7-5C7EC23F0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29" y="2108601"/>
            <a:ext cx="2229594" cy="585612"/>
          </a:xfrm>
          <a:prstGeom prst="rect">
            <a:avLst/>
          </a:prstGeom>
        </p:spPr>
      </p:pic>
      <p:pic>
        <p:nvPicPr>
          <p:cNvPr id="11" name="Picture 10">
            <a:extLst>
              <a:ext uri="{FF2B5EF4-FFF2-40B4-BE49-F238E27FC236}">
                <a16:creationId xmlns:a16="http://schemas.microsoft.com/office/drawing/2014/main" id="{EABCF7BB-983F-FBCF-73FF-C88BB436D5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29" y="2261001"/>
            <a:ext cx="2229594" cy="585612"/>
          </a:xfrm>
          <a:prstGeom prst="rect">
            <a:avLst/>
          </a:prstGeom>
        </p:spPr>
      </p:pic>
      <p:pic>
        <p:nvPicPr>
          <p:cNvPr id="14" name="Picture 13">
            <a:extLst>
              <a:ext uri="{FF2B5EF4-FFF2-40B4-BE49-F238E27FC236}">
                <a16:creationId xmlns:a16="http://schemas.microsoft.com/office/drawing/2014/main" id="{3250B1EB-1147-18AF-B8FB-2FB2E1F92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29" y="2413401"/>
            <a:ext cx="2229594" cy="585612"/>
          </a:xfrm>
          <a:prstGeom prst="rect">
            <a:avLst/>
          </a:prstGeom>
        </p:spPr>
      </p:pic>
      <p:pic>
        <p:nvPicPr>
          <p:cNvPr id="17" name="Picture 16">
            <a:extLst>
              <a:ext uri="{FF2B5EF4-FFF2-40B4-BE49-F238E27FC236}">
                <a16:creationId xmlns:a16="http://schemas.microsoft.com/office/drawing/2014/main" id="{926E0284-B74A-FE16-FF2B-F3FA73803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329" y="2565801"/>
            <a:ext cx="2229594" cy="585612"/>
          </a:xfrm>
          <a:prstGeom prst="rect">
            <a:avLst/>
          </a:prstGeom>
        </p:spPr>
      </p:pic>
      <p:pic>
        <p:nvPicPr>
          <p:cNvPr id="18" name="Picture 17">
            <a:extLst>
              <a:ext uri="{FF2B5EF4-FFF2-40B4-BE49-F238E27FC236}">
                <a16:creationId xmlns:a16="http://schemas.microsoft.com/office/drawing/2014/main" id="{E0D3FACD-266C-FC72-6A8D-260AF1F5C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729" y="2718201"/>
            <a:ext cx="2229594" cy="585612"/>
          </a:xfrm>
          <a:prstGeom prst="rect">
            <a:avLst/>
          </a:prstGeom>
        </p:spPr>
      </p:pic>
      <p:sp>
        <p:nvSpPr>
          <p:cNvPr id="19" name="Right Arrow 18">
            <a:extLst>
              <a:ext uri="{FF2B5EF4-FFF2-40B4-BE49-F238E27FC236}">
                <a16:creationId xmlns:a16="http://schemas.microsoft.com/office/drawing/2014/main" id="{D48DBA7C-4059-4A88-C7E0-1EA4CE2CE204}"/>
              </a:ext>
            </a:extLst>
          </p:cNvPr>
          <p:cNvSpPr/>
          <p:nvPr/>
        </p:nvSpPr>
        <p:spPr>
          <a:xfrm>
            <a:off x="6929564" y="3295750"/>
            <a:ext cx="1016875" cy="5954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F67FB59-A4E7-827A-792F-87A9C9EC5198}"/>
              </a:ext>
            </a:extLst>
          </p:cNvPr>
          <p:cNvSpPr txBox="1"/>
          <p:nvPr/>
        </p:nvSpPr>
        <p:spPr>
          <a:xfrm>
            <a:off x="6766478" y="2686150"/>
            <a:ext cx="1329734" cy="646331"/>
          </a:xfrm>
          <a:prstGeom prst="rect">
            <a:avLst/>
          </a:prstGeom>
          <a:noFill/>
        </p:spPr>
        <p:txBody>
          <a:bodyPr wrap="square" rtlCol="0">
            <a:spAutoFit/>
          </a:bodyPr>
          <a:lstStyle/>
          <a:p>
            <a:pPr algn="ctr"/>
            <a:r>
              <a:rPr lang="en-US" dirty="0"/>
              <a:t>Pre-Processing</a:t>
            </a:r>
          </a:p>
        </p:txBody>
      </p:sp>
      <p:pic>
        <p:nvPicPr>
          <p:cNvPr id="21" name="Picture 20">
            <a:extLst>
              <a:ext uri="{FF2B5EF4-FFF2-40B4-BE49-F238E27FC236}">
                <a16:creationId xmlns:a16="http://schemas.microsoft.com/office/drawing/2014/main" id="{FB84E8D8-E685-7C6D-F9C9-9D4431F77433}"/>
              </a:ext>
            </a:extLst>
          </p:cNvPr>
          <p:cNvPicPr>
            <a:picLocks noChangeAspect="1"/>
          </p:cNvPicPr>
          <p:nvPr/>
        </p:nvPicPr>
        <p:blipFill>
          <a:blip r:embed="rId4"/>
          <a:stretch>
            <a:fillRect/>
          </a:stretch>
        </p:blipFill>
        <p:spPr>
          <a:xfrm>
            <a:off x="8470859" y="2137223"/>
            <a:ext cx="2855221" cy="2769257"/>
          </a:xfrm>
          <a:prstGeom prst="rect">
            <a:avLst/>
          </a:prstGeom>
        </p:spPr>
      </p:pic>
      <p:pic>
        <p:nvPicPr>
          <p:cNvPr id="23" name="Picture 22">
            <a:extLst>
              <a:ext uri="{FF2B5EF4-FFF2-40B4-BE49-F238E27FC236}">
                <a16:creationId xmlns:a16="http://schemas.microsoft.com/office/drawing/2014/main" id="{256796B9-24B0-71C6-01FE-50723F17B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292" y="2123952"/>
            <a:ext cx="2229594" cy="585612"/>
          </a:xfrm>
          <a:prstGeom prst="rect">
            <a:avLst/>
          </a:prstGeom>
        </p:spPr>
      </p:pic>
      <p:pic>
        <p:nvPicPr>
          <p:cNvPr id="24" name="Picture 23">
            <a:extLst>
              <a:ext uri="{FF2B5EF4-FFF2-40B4-BE49-F238E27FC236}">
                <a16:creationId xmlns:a16="http://schemas.microsoft.com/office/drawing/2014/main" id="{446181CA-C22D-FF95-C3B0-C5D712013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692" y="2276352"/>
            <a:ext cx="2229594" cy="585612"/>
          </a:xfrm>
          <a:prstGeom prst="rect">
            <a:avLst/>
          </a:prstGeom>
        </p:spPr>
      </p:pic>
      <p:pic>
        <p:nvPicPr>
          <p:cNvPr id="25" name="Picture 24">
            <a:extLst>
              <a:ext uri="{FF2B5EF4-FFF2-40B4-BE49-F238E27FC236}">
                <a16:creationId xmlns:a16="http://schemas.microsoft.com/office/drawing/2014/main" id="{0B125ECF-B9A9-9FEC-CCB5-9D41642E8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8092" y="2428752"/>
            <a:ext cx="2229594" cy="585612"/>
          </a:xfrm>
          <a:prstGeom prst="rect">
            <a:avLst/>
          </a:prstGeom>
        </p:spPr>
      </p:pic>
      <p:pic>
        <p:nvPicPr>
          <p:cNvPr id="26" name="Picture 25">
            <a:extLst>
              <a:ext uri="{FF2B5EF4-FFF2-40B4-BE49-F238E27FC236}">
                <a16:creationId xmlns:a16="http://schemas.microsoft.com/office/drawing/2014/main" id="{A23318F0-48B7-78C7-0043-DAF9BA38C9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0492" y="2581152"/>
            <a:ext cx="2229594" cy="585612"/>
          </a:xfrm>
          <a:prstGeom prst="rect">
            <a:avLst/>
          </a:prstGeom>
        </p:spPr>
      </p:pic>
      <p:pic>
        <p:nvPicPr>
          <p:cNvPr id="27" name="Picture 26">
            <a:extLst>
              <a:ext uri="{FF2B5EF4-FFF2-40B4-BE49-F238E27FC236}">
                <a16:creationId xmlns:a16="http://schemas.microsoft.com/office/drawing/2014/main" id="{EED56EC3-E5FE-D058-D407-50798B123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892" y="2733552"/>
            <a:ext cx="2229594" cy="585612"/>
          </a:xfrm>
          <a:prstGeom prst="rect">
            <a:avLst/>
          </a:prstGeom>
        </p:spPr>
      </p:pic>
      <p:pic>
        <p:nvPicPr>
          <p:cNvPr id="28" name="Picture 27">
            <a:extLst>
              <a:ext uri="{FF2B5EF4-FFF2-40B4-BE49-F238E27FC236}">
                <a16:creationId xmlns:a16="http://schemas.microsoft.com/office/drawing/2014/main" id="{4E381009-2DB6-ABAF-1120-B03112F86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29" y="3499623"/>
            <a:ext cx="2229594" cy="585612"/>
          </a:xfrm>
          <a:prstGeom prst="rect">
            <a:avLst/>
          </a:prstGeom>
        </p:spPr>
      </p:pic>
      <p:pic>
        <p:nvPicPr>
          <p:cNvPr id="29" name="Picture 28">
            <a:extLst>
              <a:ext uri="{FF2B5EF4-FFF2-40B4-BE49-F238E27FC236}">
                <a16:creationId xmlns:a16="http://schemas.microsoft.com/office/drawing/2014/main" id="{0F07C02C-FAD0-604D-E518-111E121A2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29" y="3652023"/>
            <a:ext cx="2229594" cy="585612"/>
          </a:xfrm>
          <a:prstGeom prst="rect">
            <a:avLst/>
          </a:prstGeom>
        </p:spPr>
      </p:pic>
      <p:pic>
        <p:nvPicPr>
          <p:cNvPr id="30" name="Picture 29">
            <a:extLst>
              <a:ext uri="{FF2B5EF4-FFF2-40B4-BE49-F238E27FC236}">
                <a16:creationId xmlns:a16="http://schemas.microsoft.com/office/drawing/2014/main" id="{09B554EF-3FAB-BBC0-06DD-6044DA910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29" y="3804423"/>
            <a:ext cx="2229594" cy="585612"/>
          </a:xfrm>
          <a:prstGeom prst="rect">
            <a:avLst/>
          </a:prstGeom>
        </p:spPr>
      </p:pic>
      <p:pic>
        <p:nvPicPr>
          <p:cNvPr id="31" name="Picture 30">
            <a:extLst>
              <a:ext uri="{FF2B5EF4-FFF2-40B4-BE49-F238E27FC236}">
                <a16:creationId xmlns:a16="http://schemas.microsoft.com/office/drawing/2014/main" id="{13775AB4-8328-D616-FB44-AA297F595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329" y="3956823"/>
            <a:ext cx="2229594" cy="585612"/>
          </a:xfrm>
          <a:prstGeom prst="rect">
            <a:avLst/>
          </a:prstGeom>
        </p:spPr>
      </p:pic>
      <p:pic>
        <p:nvPicPr>
          <p:cNvPr id="32" name="Picture 31">
            <a:extLst>
              <a:ext uri="{FF2B5EF4-FFF2-40B4-BE49-F238E27FC236}">
                <a16:creationId xmlns:a16="http://schemas.microsoft.com/office/drawing/2014/main" id="{A6B870DD-286B-8EE4-E72C-317C2F854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729" y="4109223"/>
            <a:ext cx="2229594" cy="585612"/>
          </a:xfrm>
          <a:prstGeom prst="rect">
            <a:avLst/>
          </a:prstGeom>
        </p:spPr>
      </p:pic>
      <p:pic>
        <p:nvPicPr>
          <p:cNvPr id="33" name="Picture 32">
            <a:extLst>
              <a:ext uri="{FF2B5EF4-FFF2-40B4-BE49-F238E27FC236}">
                <a16:creationId xmlns:a16="http://schemas.microsoft.com/office/drawing/2014/main" id="{AD7DDFD0-55BC-4CEC-32DE-4CC7FA00F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124" y="3498387"/>
            <a:ext cx="2229594" cy="585612"/>
          </a:xfrm>
          <a:prstGeom prst="rect">
            <a:avLst/>
          </a:prstGeom>
        </p:spPr>
      </p:pic>
      <p:pic>
        <p:nvPicPr>
          <p:cNvPr id="34" name="Picture 33">
            <a:extLst>
              <a:ext uri="{FF2B5EF4-FFF2-40B4-BE49-F238E27FC236}">
                <a16:creationId xmlns:a16="http://schemas.microsoft.com/office/drawing/2014/main" id="{B687DB02-F3A7-A5A8-F0D1-F1F129C17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524" y="3650787"/>
            <a:ext cx="2229594" cy="585612"/>
          </a:xfrm>
          <a:prstGeom prst="rect">
            <a:avLst/>
          </a:prstGeom>
        </p:spPr>
      </p:pic>
      <p:pic>
        <p:nvPicPr>
          <p:cNvPr id="35" name="Picture 34">
            <a:extLst>
              <a:ext uri="{FF2B5EF4-FFF2-40B4-BE49-F238E27FC236}">
                <a16:creationId xmlns:a16="http://schemas.microsoft.com/office/drawing/2014/main" id="{BAB33141-9FAF-A968-BB70-0B448592C1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924" y="3803187"/>
            <a:ext cx="2229594" cy="585612"/>
          </a:xfrm>
          <a:prstGeom prst="rect">
            <a:avLst/>
          </a:prstGeom>
        </p:spPr>
      </p:pic>
      <p:pic>
        <p:nvPicPr>
          <p:cNvPr id="36" name="Picture 35">
            <a:extLst>
              <a:ext uri="{FF2B5EF4-FFF2-40B4-BE49-F238E27FC236}">
                <a16:creationId xmlns:a16="http://schemas.microsoft.com/office/drawing/2014/main" id="{A91ACEE2-8A94-90B7-2AC7-8C41A34EB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1324" y="3955587"/>
            <a:ext cx="2229594" cy="585612"/>
          </a:xfrm>
          <a:prstGeom prst="rect">
            <a:avLst/>
          </a:prstGeom>
        </p:spPr>
      </p:pic>
      <p:pic>
        <p:nvPicPr>
          <p:cNvPr id="37" name="Picture 36">
            <a:extLst>
              <a:ext uri="{FF2B5EF4-FFF2-40B4-BE49-F238E27FC236}">
                <a16:creationId xmlns:a16="http://schemas.microsoft.com/office/drawing/2014/main" id="{967AA3D1-0719-6104-D1B3-C247884EB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724" y="4107987"/>
            <a:ext cx="2229594" cy="585612"/>
          </a:xfrm>
          <a:prstGeom prst="rect">
            <a:avLst/>
          </a:prstGeom>
        </p:spPr>
      </p:pic>
      <p:sp>
        <p:nvSpPr>
          <p:cNvPr id="38" name="TextBox 37">
            <a:extLst>
              <a:ext uri="{FF2B5EF4-FFF2-40B4-BE49-F238E27FC236}">
                <a16:creationId xmlns:a16="http://schemas.microsoft.com/office/drawing/2014/main" id="{F9ECE35D-ABC6-79A2-0C3E-4A2230F7276F}"/>
              </a:ext>
            </a:extLst>
          </p:cNvPr>
          <p:cNvSpPr txBox="1"/>
          <p:nvPr/>
        </p:nvSpPr>
        <p:spPr>
          <a:xfrm>
            <a:off x="1464709" y="1776631"/>
            <a:ext cx="1329734" cy="369332"/>
          </a:xfrm>
          <a:prstGeom prst="rect">
            <a:avLst/>
          </a:prstGeom>
          <a:noFill/>
        </p:spPr>
        <p:txBody>
          <a:bodyPr wrap="square" rtlCol="0">
            <a:spAutoFit/>
          </a:bodyPr>
          <a:lstStyle/>
          <a:p>
            <a:pPr algn="ctr"/>
            <a:r>
              <a:rPr lang="en-US" dirty="0"/>
              <a:t>Sample 1</a:t>
            </a:r>
          </a:p>
        </p:txBody>
      </p:sp>
      <p:sp>
        <p:nvSpPr>
          <p:cNvPr id="39" name="TextBox 38">
            <a:extLst>
              <a:ext uri="{FF2B5EF4-FFF2-40B4-BE49-F238E27FC236}">
                <a16:creationId xmlns:a16="http://schemas.microsoft.com/office/drawing/2014/main" id="{38621A91-39D6-8B4A-88D4-B9896AFE6BC6}"/>
              </a:ext>
            </a:extLst>
          </p:cNvPr>
          <p:cNvSpPr txBox="1"/>
          <p:nvPr/>
        </p:nvSpPr>
        <p:spPr>
          <a:xfrm>
            <a:off x="4428977" y="1834281"/>
            <a:ext cx="1329734" cy="369332"/>
          </a:xfrm>
          <a:prstGeom prst="rect">
            <a:avLst/>
          </a:prstGeom>
          <a:noFill/>
        </p:spPr>
        <p:txBody>
          <a:bodyPr wrap="square" rtlCol="0">
            <a:spAutoFit/>
          </a:bodyPr>
          <a:lstStyle/>
          <a:p>
            <a:pPr algn="ctr"/>
            <a:r>
              <a:rPr lang="en-US" dirty="0"/>
              <a:t>Sample 2</a:t>
            </a:r>
          </a:p>
        </p:txBody>
      </p:sp>
      <p:sp>
        <p:nvSpPr>
          <p:cNvPr id="40" name="TextBox 39">
            <a:extLst>
              <a:ext uri="{FF2B5EF4-FFF2-40B4-BE49-F238E27FC236}">
                <a16:creationId xmlns:a16="http://schemas.microsoft.com/office/drawing/2014/main" id="{18193373-DA3C-1F17-9311-25344C5C3B96}"/>
              </a:ext>
            </a:extLst>
          </p:cNvPr>
          <p:cNvSpPr txBox="1"/>
          <p:nvPr/>
        </p:nvSpPr>
        <p:spPr>
          <a:xfrm>
            <a:off x="1464709" y="3521852"/>
            <a:ext cx="1329734" cy="369332"/>
          </a:xfrm>
          <a:prstGeom prst="rect">
            <a:avLst/>
          </a:prstGeom>
          <a:noFill/>
        </p:spPr>
        <p:txBody>
          <a:bodyPr wrap="square" rtlCol="0">
            <a:spAutoFit/>
          </a:bodyPr>
          <a:lstStyle/>
          <a:p>
            <a:pPr algn="ctr"/>
            <a:r>
              <a:rPr lang="en-US"/>
              <a:t>Sample 3</a:t>
            </a:r>
            <a:endParaRPr lang="en-US" dirty="0"/>
          </a:p>
        </p:txBody>
      </p:sp>
      <p:sp>
        <p:nvSpPr>
          <p:cNvPr id="41" name="TextBox 40">
            <a:extLst>
              <a:ext uri="{FF2B5EF4-FFF2-40B4-BE49-F238E27FC236}">
                <a16:creationId xmlns:a16="http://schemas.microsoft.com/office/drawing/2014/main" id="{41546348-8670-8E13-EE10-AFDDC0D33C86}"/>
              </a:ext>
            </a:extLst>
          </p:cNvPr>
          <p:cNvSpPr txBox="1"/>
          <p:nvPr/>
        </p:nvSpPr>
        <p:spPr>
          <a:xfrm>
            <a:off x="4428977" y="3526024"/>
            <a:ext cx="1329734" cy="369332"/>
          </a:xfrm>
          <a:prstGeom prst="rect">
            <a:avLst/>
          </a:prstGeom>
          <a:noFill/>
        </p:spPr>
        <p:txBody>
          <a:bodyPr wrap="square" rtlCol="0">
            <a:spAutoFit/>
          </a:bodyPr>
          <a:lstStyle/>
          <a:p>
            <a:pPr algn="ctr"/>
            <a:r>
              <a:rPr lang="en-US" dirty="0"/>
              <a:t>Sample 4</a:t>
            </a:r>
          </a:p>
        </p:txBody>
      </p:sp>
      <p:sp>
        <p:nvSpPr>
          <p:cNvPr id="42" name="TextBox 41">
            <a:extLst>
              <a:ext uri="{FF2B5EF4-FFF2-40B4-BE49-F238E27FC236}">
                <a16:creationId xmlns:a16="http://schemas.microsoft.com/office/drawing/2014/main" id="{A337A500-71D4-29A9-1F10-4B531E28A0AE}"/>
              </a:ext>
            </a:extLst>
          </p:cNvPr>
          <p:cNvSpPr txBox="1"/>
          <p:nvPr/>
        </p:nvSpPr>
        <p:spPr>
          <a:xfrm>
            <a:off x="2980825" y="4844412"/>
            <a:ext cx="1329734" cy="369332"/>
          </a:xfrm>
          <a:prstGeom prst="rect">
            <a:avLst/>
          </a:prstGeom>
          <a:noFill/>
        </p:spPr>
        <p:txBody>
          <a:bodyPr wrap="square" rtlCol="0">
            <a:spAutoFit/>
          </a:bodyPr>
          <a:lstStyle/>
          <a:p>
            <a:pPr algn="ctr"/>
            <a:r>
              <a:rPr lang="en-US" dirty="0"/>
              <a:t>…</a:t>
            </a:r>
          </a:p>
        </p:txBody>
      </p:sp>
      <p:sp>
        <p:nvSpPr>
          <p:cNvPr id="43" name="TextBox 42">
            <a:extLst>
              <a:ext uri="{FF2B5EF4-FFF2-40B4-BE49-F238E27FC236}">
                <a16:creationId xmlns:a16="http://schemas.microsoft.com/office/drawing/2014/main" id="{863AEFA4-0F7F-C5CE-A4C6-110763AE9B24}"/>
              </a:ext>
            </a:extLst>
          </p:cNvPr>
          <p:cNvSpPr txBox="1"/>
          <p:nvPr/>
        </p:nvSpPr>
        <p:spPr>
          <a:xfrm>
            <a:off x="8836255" y="1754620"/>
            <a:ext cx="2124431" cy="369332"/>
          </a:xfrm>
          <a:prstGeom prst="rect">
            <a:avLst/>
          </a:prstGeom>
          <a:noFill/>
        </p:spPr>
        <p:txBody>
          <a:bodyPr wrap="square" rtlCol="0">
            <a:spAutoFit/>
          </a:bodyPr>
          <a:lstStyle/>
          <a:p>
            <a:pPr algn="ctr"/>
            <a:r>
              <a:rPr lang="en-US" dirty="0"/>
              <a:t>Feature Table</a:t>
            </a:r>
          </a:p>
        </p:txBody>
      </p:sp>
      <p:sp>
        <p:nvSpPr>
          <p:cNvPr id="2" name="Google Shape;697;p15">
            <a:extLst>
              <a:ext uri="{FF2B5EF4-FFF2-40B4-BE49-F238E27FC236}">
                <a16:creationId xmlns:a16="http://schemas.microsoft.com/office/drawing/2014/main" id="{9708FCE5-1D65-3F49-E98D-CBA550F76255}"/>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2) M</a:t>
            </a:r>
            <a:r>
              <a:rPr lang="en-US" sz="3200" b="0" dirty="0">
                <a:solidFill>
                  <a:srgbClr val="0070C0"/>
                </a:solidFill>
                <a:effectLst/>
                <a:latin typeface="Arial" panose="020B0604020202020204" pitchFamily="34" charset="0"/>
                <a:ea typeface="Times New Roman" panose="02020603050405020304" pitchFamily="18" charset="0"/>
              </a:rPr>
              <a:t>etabolomics data processing</a:t>
            </a:r>
          </a:p>
        </p:txBody>
      </p:sp>
    </p:spTree>
    <p:extLst>
      <p:ext uri="{BB962C8B-B14F-4D97-AF65-F5344CB8AC3E}">
        <p14:creationId xmlns:p14="http://schemas.microsoft.com/office/powerpoint/2010/main" val="1475805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BEC03-CBE3-EBF3-8534-B1AEAE08CD96}"/>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E0BFB112-B9AA-B1EC-4114-FFE5D17C84AD}"/>
              </a:ext>
            </a:extLst>
          </p:cNvPr>
          <p:cNvSpPr txBox="1">
            <a:spLocks/>
          </p:cNvSpPr>
          <p:nvPr/>
        </p:nvSpPr>
        <p:spPr>
          <a:xfrm>
            <a:off x="848273" y="174752"/>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a:latin typeface="Lato" panose="020F0502020204030203" pitchFamily="34" charset="0"/>
                <a:ea typeface="Lato" panose="020F0502020204030203" pitchFamily="34" charset="0"/>
                <a:cs typeface="Lato" panose="020F0502020204030203" pitchFamily="34" charset="0"/>
              </a:rPr>
              <a:t>Reproducibility issues</a:t>
            </a:r>
            <a:r>
              <a:rPr lang="zh-CN" altLang="en-US" sz="2670" b="1" dirty="0">
                <a:latin typeface="Lato" panose="020F0502020204030203" pitchFamily="34" charset="0"/>
                <a:cs typeface="Lato" panose="020F0502020204030203" pitchFamily="34" charset="0"/>
              </a:rPr>
              <a:t> </a:t>
            </a:r>
            <a:r>
              <a:rPr lang="en-US" altLang="zh-CN" sz="2670" b="1" dirty="0">
                <a:latin typeface="Lato" panose="020F0502020204030203" pitchFamily="34" charset="0"/>
                <a:ea typeface="Lato" panose="020F0502020204030203" pitchFamily="34" charset="0"/>
                <a:cs typeface="Lato" panose="020F0502020204030203" pitchFamily="34" charset="0"/>
              </a:rPr>
              <a:t>in LC-MS metabolomics data processing</a:t>
            </a:r>
            <a:endParaRPr lang="en-US" sz="2670" b="1" dirty="0">
              <a:latin typeface="Lato" panose="020F0502020204030203" pitchFamily="34" charset="0"/>
              <a:ea typeface="Lato" panose="020F0502020204030203" pitchFamily="34" charset="0"/>
              <a:cs typeface="Lato" panose="020F0502020204030203" pitchFamily="34" charset="0"/>
            </a:endParaRPr>
          </a:p>
        </p:txBody>
      </p:sp>
      <p:grpSp>
        <p:nvGrpSpPr>
          <p:cNvPr id="2" name="Group 1">
            <a:extLst>
              <a:ext uri="{FF2B5EF4-FFF2-40B4-BE49-F238E27FC236}">
                <a16:creationId xmlns:a16="http://schemas.microsoft.com/office/drawing/2014/main" id="{C39924AB-3BE2-6EBF-F613-6B430FAB3FC3}"/>
              </a:ext>
            </a:extLst>
          </p:cNvPr>
          <p:cNvGrpSpPr/>
          <p:nvPr/>
        </p:nvGrpSpPr>
        <p:grpSpPr>
          <a:xfrm>
            <a:off x="8426910" y="2164072"/>
            <a:ext cx="2777985" cy="1025817"/>
            <a:chOff x="399739" y="1472603"/>
            <a:chExt cx="2777985" cy="1025817"/>
          </a:xfrm>
        </p:grpSpPr>
        <p:sp>
          <p:nvSpPr>
            <p:cNvPr id="3" name="TextBox 2">
              <a:extLst>
                <a:ext uri="{FF2B5EF4-FFF2-40B4-BE49-F238E27FC236}">
                  <a16:creationId xmlns:a16="http://schemas.microsoft.com/office/drawing/2014/main" id="{3A6EF83D-232F-D660-B47A-3E4078A0C699}"/>
                </a:ext>
              </a:extLst>
            </p:cNvPr>
            <p:cNvSpPr txBox="1"/>
            <p:nvPr/>
          </p:nvSpPr>
          <p:spPr>
            <a:xfrm>
              <a:off x="399739" y="1705053"/>
              <a:ext cx="696729"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XCMS </a:t>
              </a:r>
              <a:br>
                <a:rPr kumimoji="0" lang="en-US" sz="1200" b="0" i="0" u="none" strike="noStrike" kern="0" cap="none" spc="0" normalizeH="0" baseline="0" noProof="0" dirty="0">
                  <a:ln>
                    <a:noFill/>
                  </a:ln>
                  <a:solidFill>
                    <a:prstClr val="black"/>
                  </a:solidFill>
                  <a:effectLst/>
                  <a:uLnTx/>
                  <a:uFillTx/>
                </a:rPr>
              </a:br>
              <a:r>
                <a:rPr kumimoji="0" lang="en-US" sz="1200" b="0" i="0" u="none" strike="noStrike" kern="0" cap="none" spc="0" normalizeH="0" baseline="0" noProof="0" dirty="0">
                  <a:ln>
                    <a:noFill/>
                  </a:ln>
                  <a:solidFill>
                    <a:prstClr val="black"/>
                  </a:solidFill>
                  <a:effectLst/>
                  <a:uLnTx/>
                  <a:uFillTx/>
                </a:rPr>
                <a:t>10,901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features</a:t>
              </a:r>
            </a:p>
          </p:txBody>
        </p:sp>
        <p:sp>
          <p:nvSpPr>
            <p:cNvPr id="5" name="Oval 4">
              <a:extLst>
                <a:ext uri="{FF2B5EF4-FFF2-40B4-BE49-F238E27FC236}">
                  <a16:creationId xmlns:a16="http://schemas.microsoft.com/office/drawing/2014/main" id="{22C97835-BAD9-826A-E772-C66CD2FAE65F}"/>
                </a:ext>
              </a:extLst>
            </p:cNvPr>
            <p:cNvSpPr/>
            <p:nvPr/>
          </p:nvSpPr>
          <p:spPr>
            <a:xfrm>
              <a:off x="1057507" y="1791233"/>
              <a:ext cx="631093" cy="473973"/>
            </a:xfrm>
            <a:prstGeom prst="ellipse">
              <a:avLst/>
            </a:prstGeom>
            <a:solidFill>
              <a:srgbClr val="ED7D31">
                <a:lumMod val="75000"/>
                <a:alpha val="2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8446619-345E-0DE8-CB1A-925A38A06DFC}"/>
                </a:ext>
              </a:extLst>
            </p:cNvPr>
            <p:cNvSpPr txBox="1"/>
            <p:nvPr/>
          </p:nvSpPr>
          <p:spPr>
            <a:xfrm>
              <a:off x="1241944" y="1889718"/>
              <a:ext cx="53732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6,186</a:t>
              </a:r>
            </a:p>
          </p:txBody>
        </p:sp>
        <p:sp>
          <p:nvSpPr>
            <p:cNvPr id="8" name="Oval 7">
              <a:extLst>
                <a:ext uri="{FF2B5EF4-FFF2-40B4-BE49-F238E27FC236}">
                  <a16:creationId xmlns:a16="http://schemas.microsoft.com/office/drawing/2014/main" id="{44C7EECA-E4D2-4C62-8132-9779EFBD60A0}"/>
                </a:ext>
              </a:extLst>
            </p:cNvPr>
            <p:cNvSpPr/>
            <p:nvPr/>
          </p:nvSpPr>
          <p:spPr>
            <a:xfrm>
              <a:off x="1298217" y="1472603"/>
              <a:ext cx="1091626" cy="1025817"/>
            </a:xfrm>
            <a:prstGeom prst="ellipse">
              <a:avLst/>
            </a:prstGeom>
            <a:solidFill>
              <a:srgbClr val="70AD47">
                <a:lumMod val="75000"/>
                <a:alpha val="25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A3331E4-34E1-90A7-B5CC-8E9061DAF71F}"/>
                </a:ext>
              </a:extLst>
            </p:cNvPr>
            <p:cNvSpPr txBox="1"/>
            <p:nvPr/>
          </p:nvSpPr>
          <p:spPr>
            <a:xfrm>
              <a:off x="2473685" y="1705053"/>
              <a:ext cx="704039"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rPr>
                <a:t>MZmine</a:t>
              </a:r>
              <a:endParaRPr kumimoji="0" lang="en-US" sz="12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42,099</a:t>
              </a:r>
              <a:br>
                <a:rPr kumimoji="0" lang="en-US" sz="1200" b="0" i="0" u="none" strike="noStrike" kern="0" cap="none" spc="0" normalizeH="0" baseline="0" noProof="0" dirty="0">
                  <a:ln>
                    <a:noFill/>
                  </a:ln>
                  <a:solidFill>
                    <a:prstClr val="black"/>
                  </a:solidFill>
                  <a:effectLst/>
                  <a:uLnTx/>
                  <a:uFillTx/>
                </a:rPr>
              </a:br>
              <a:r>
                <a:rPr kumimoji="0" lang="en-US" sz="1200" b="0" i="0" u="none" strike="noStrike" kern="0" cap="none" spc="0" normalizeH="0" baseline="0" noProof="0" dirty="0">
                  <a:ln>
                    <a:noFill/>
                  </a:ln>
                  <a:solidFill>
                    <a:prstClr val="black"/>
                  </a:solidFill>
                  <a:effectLst/>
                  <a:uLnTx/>
                  <a:uFillTx/>
                </a:rPr>
                <a:t>features</a:t>
              </a:r>
            </a:p>
          </p:txBody>
        </p:sp>
      </p:grpSp>
      <p:pic>
        <p:nvPicPr>
          <p:cNvPr id="10" name="Picture 9">
            <a:extLst>
              <a:ext uri="{FF2B5EF4-FFF2-40B4-BE49-F238E27FC236}">
                <a16:creationId xmlns:a16="http://schemas.microsoft.com/office/drawing/2014/main" id="{A627EA48-484F-B114-EEF1-DFB2D3262F9E}"/>
              </a:ext>
            </a:extLst>
          </p:cNvPr>
          <p:cNvPicPr>
            <a:picLocks noChangeAspect="1"/>
          </p:cNvPicPr>
          <p:nvPr/>
        </p:nvPicPr>
        <p:blipFill>
          <a:blip r:embed="rId3"/>
          <a:stretch>
            <a:fillRect/>
          </a:stretch>
        </p:blipFill>
        <p:spPr>
          <a:xfrm>
            <a:off x="4748054" y="1645539"/>
            <a:ext cx="3043609" cy="3088700"/>
          </a:xfrm>
          <a:prstGeom prst="rect">
            <a:avLst/>
          </a:prstGeom>
        </p:spPr>
      </p:pic>
      <p:sp>
        <p:nvSpPr>
          <p:cNvPr id="12" name="Rectangle 11">
            <a:extLst>
              <a:ext uri="{FF2B5EF4-FFF2-40B4-BE49-F238E27FC236}">
                <a16:creationId xmlns:a16="http://schemas.microsoft.com/office/drawing/2014/main" id="{D11D5EC3-71FC-182C-ACCF-426FF4CF3039}"/>
              </a:ext>
            </a:extLst>
          </p:cNvPr>
          <p:cNvSpPr/>
          <p:nvPr/>
        </p:nvSpPr>
        <p:spPr>
          <a:xfrm>
            <a:off x="8775274" y="3474113"/>
            <a:ext cx="2619429" cy="830997"/>
          </a:xfrm>
          <a:prstGeom prst="rect">
            <a:avLst/>
          </a:prstGeom>
        </p:spPr>
        <p:txBody>
          <a:bodyPr wrap="square">
            <a:spAutoFit/>
          </a:bodyPr>
          <a:lstStyle/>
          <a:p>
            <a:r>
              <a:rPr lang="en-US" sz="1600" dirty="0">
                <a:solidFill>
                  <a:srgbClr val="000000"/>
                </a:solidFill>
                <a:latin typeface="Arial" charset="0"/>
                <a:ea typeface="Arial" charset="0"/>
              </a:rPr>
              <a:t>Li et al., (2023) </a:t>
            </a:r>
            <a:br>
              <a:rPr lang="en-US" sz="1600" dirty="0">
                <a:solidFill>
                  <a:srgbClr val="000000"/>
                </a:solidFill>
                <a:latin typeface="Arial" charset="0"/>
                <a:ea typeface="Arial" charset="0"/>
              </a:rPr>
            </a:br>
            <a:r>
              <a:rPr lang="en-US" sz="1600" i="1" dirty="0">
                <a:solidFill>
                  <a:srgbClr val="000000"/>
                </a:solidFill>
                <a:latin typeface="Arial" charset="0"/>
                <a:ea typeface="Arial" charset="0"/>
              </a:rPr>
              <a:t>Nature Communications</a:t>
            </a:r>
            <a:r>
              <a:rPr lang="en-US" sz="1600" dirty="0">
                <a:solidFill>
                  <a:srgbClr val="000000"/>
                </a:solidFill>
                <a:latin typeface="Arial" charset="0"/>
                <a:ea typeface="Arial" charset="0"/>
              </a:rPr>
              <a:t>, </a:t>
            </a:r>
            <a:br>
              <a:rPr lang="en-US" sz="1600" dirty="0">
                <a:solidFill>
                  <a:srgbClr val="000000"/>
                </a:solidFill>
                <a:latin typeface="Arial" charset="0"/>
                <a:ea typeface="Arial" charset="0"/>
              </a:rPr>
            </a:br>
            <a:r>
              <a:rPr lang="en-US" sz="1600" dirty="0">
                <a:solidFill>
                  <a:srgbClr val="000000"/>
                </a:solidFill>
                <a:latin typeface="Arial" charset="0"/>
                <a:ea typeface="Arial" charset="0"/>
              </a:rPr>
              <a:t>14(1), 4113. </a:t>
            </a:r>
            <a:endParaRPr lang="en-US" sz="1600" dirty="0"/>
          </a:p>
        </p:txBody>
      </p:sp>
      <p:sp>
        <p:nvSpPr>
          <p:cNvPr id="13" name="Rectangle 12">
            <a:extLst>
              <a:ext uri="{FF2B5EF4-FFF2-40B4-BE49-F238E27FC236}">
                <a16:creationId xmlns:a16="http://schemas.microsoft.com/office/drawing/2014/main" id="{5D38A17B-34CA-A85B-1E46-DC37239C279D}"/>
              </a:ext>
            </a:extLst>
          </p:cNvPr>
          <p:cNvSpPr/>
          <p:nvPr/>
        </p:nvSpPr>
        <p:spPr>
          <a:xfrm>
            <a:off x="1742122" y="4592055"/>
            <a:ext cx="2435869" cy="830997"/>
          </a:xfrm>
          <a:prstGeom prst="rect">
            <a:avLst/>
          </a:prstGeom>
        </p:spPr>
        <p:txBody>
          <a:bodyPr wrap="square">
            <a:spAutoFit/>
          </a:bodyPr>
          <a:lstStyle/>
          <a:p>
            <a:r>
              <a:rPr lang="en-US" sz="1600" dirty="0">
                <a:solidFill>
                  <a:srgbClr val="000000"/>
                </a:solidFill>
                <a:latin typeface="Arial" charset="0"/>
                <a:ea typeface="Arial" charset="0"/>
              </a:rPr>
              <a:t>Myers et al. (2017). </a:t>
            </a:r>
            <a:br>
              <a:rPr lang="en-US" sz="1600" dirty="0">
                <a:solidFill>
                  <a:srgbClr val="000000"/>
                </a:solidFill>
                <a:latin typeface="Arial" charset="0"/>
                <a:ea typeface="Arial" charset="0"/>
              </a:rPr>
            </a:br>
            <a:r>
              <a:rPr lang="en-US" sz="1600" i="1" dirty="0">
                <a:solidFill>
                  <a:srgbClr val="000000"/>
                </a:solidFill>
                <a:latin typeface="Arial" charset="0"/>
                <a:ea typeface="Arial" charset="0"/>
              </a:rPr>
              <a:t>Analytical Chemistry</a:t>
            </a:r>
            <a:r>
              <a:rPr lang="en-US" sz="1600" dirty="0">
                <a:solidFill>
                  <a:srgbClr val="000000"/>
                </a:solidFill>
                <a:latin typeface="Arial" charset="0"/>
                <a:ea typeface="Arial" charset="0"/>
              </a:rPr>
              <a:t>, </a:t>
            </a:r>
            <a:br>
              <a:rPr lang="en-US" sz="1600" dirty="0">
                <a:solidFill>
                  <a:srgbClr val="000000"/>
                </a:solidFill>
                <a:latin typeface="Arial" charset="0"/>
                <a:ea typeface="Arial" charset="0"/>
              </a:rPr>
            </a:br>
            <a:r>
              <a:rPr lang="en-US" sz="1600" dirty="0">
                <a:solidFill>
                  <a:srgbClr val="000000"/>
                </a:solidFill>
                <a:latin typeface="Arial" charset="0"/>
                <a:ea typeface="Arial" charset="0"/>
              </a:rPr>
              <a:t>89(17): 8689</a:t>
            </a:r>
            <a:endParaRPr lang="en-US" sz="1600" dirty="0"/>
          </a:p>
        </p:txBody>
      </p:sp>
      <p:sp>
        <p:nvSpPr>
          <p:cNvPr id="15" name="Rectangle 14">
            <a:extLst>
              <a:ext uri="{FF2B5EF4-FFF2-40B4-BE49-F238E27FC236}">
                <a16:creationId xmlns:a16="http://schemas.microsoft.com/office/drawing/2014/main" id="{FC7A509A-0092-6D2F-08EE-54884C17A4C0}"/>
              </a:ext>
            </a:extLst>
          </p:cNvPr>
          <p:cNvSpPr/>
          <p:nvPr/>
        </p:nvSpPr>
        <p:spPr>
          <a:xfrm>
            <a:off x="4877307" y="4734239"/>
            <a:ext cx="2785101" cy="830997"/>
          </a:xfrm>
          <a:prstGeom prst="rect">
            <a:avLst/>
          </a:prstGeom>
        </p:spPr>
        <p:txBody>
          <a:bodyPr wrap="square">
            <a:spAutoFit/>
          </a:bodyPr>
          <a:lstStyle/>
          <a:p>
            <a:r>
              <a:rPr lang="en-US" sz="1600" dirty="0" err="1">
                <a:latin typeface="Arial" charset="0"/>
                <a:ea typeface="Arial" charset="0"/>
                <a:cs typeface="Arial" charset="0"/>
              </a:rPr>
              <a:t>Delabriere</a:t>
            </a:r>
            <a:r>
              <a:rPr lang="en-US" sz="1600" dirty="0">
                <a:latin typeface="Arial" charset="0"/>
                <a:ea typeface="Arial" charset="0"/>
                <a:cs typeface="Arial" charset="0"/>
              </a:rPr>
              <a:t> et al., (2021). </a:t>
            </a:r>
            <a:br>
              <a:rPr lang="en-US" sz="1600" dirty="0">
                <a:latin typeface="Arial" charset="0"/>
                <a:ea typeface="Arial" charset="0"/>
                <a:cs typeface="Arial" charset="0"/>
              </a:rPr>
            </a:br>
            <a:r>
              <a:rPr lang="en-US" sz="1600" i="1" dirty="0">
                <a:latin typeface="Arial" charset="0"/>
                <a:ea typeface="Arial" charset="0"/>
                <a:cs typeface="Arial" charset="0"/>
              </a:rPr>
              <a:t>Analytical Chemistry</a:t>
            </a:r>
            <a:r>
              <a:rPr lang="en-US" sz="1600" dirty="0">
                <a:latin typeface="Arial" charset="0"/>
                <a:ea typeface="Arial" charset="0"/>
                <a:cs typeface="Arial" charset="0"/>
              </a:rPr>
              <a:t>, </a:t>
            </a:r>
            <a:br>
              <a:rPr lang="en-US" sz="1600" dirty="0">
                <a:latin typeface="Arial" charset="0"/>
                <a:ea typeface="Arial" charset="0"/>
                <a:cs typeface="Arial" charset="0"/>
              </a:rPr>
            </a:br>
            <a:r>
              <a:rPr lang="en-US" sz="1600" dirty="0">
                <a:latin typeface="Arial" charset="0"/>
                <a:ea typeface="Arial" charset="0"/>
                <a:cs typeface="Arial" charset="0"/>
              </a:rPr>
              <a:t>93(45):15024</a:t>
            </a:r>
          </a:p>
        </p:txBody>
      </p:sp>
      <p:pic>
        <p:nvPicPr>
          <p:cNvPr id="16" name="Picture 15">
            <a:extLst>
              <a:ext uri="{FF2B5EF4-FFF2-40B4-BE49-F238E27FC236}">
                <a16:creationId xmlns:a16="http://schemas.microsoft.com/office/drawing/2014/main" id="{D69247A7-0F7F-22CA-2D67-D86D1783966E}"/>
              </a:ext>
            </a:extLst>
          </p:cNvPr>
          <p:cNvPicPr>
            <a:picLocks noChangeAspect="1"/>
          </p:cNvPicPr>
          <p:nvPr/>
        </p:nvPicPr>
        <p:blipFill>
          <a:blip r:embed="rId4"/>
          <a:stretch>
            <a:fillRect/>
          </a:stretch>
        </p:blipFill>
        <p:spPr>
          <a:xfrm>
            <a:off x="1129285" y="1736464"/>
            <a:ext cx="2857500" cy="2387600"/>
          </a:xfrm>
          <a:prstGeom prst="rect">
            <a:avLst/>
          </a:prstGeom>
        </p:spPr>
      </p:pic>
    </p:spTree>
    <p:extLst>
      <p:ext uri="{BB962C8B-B14F-4D97-AF65-F5344CB8AC3E}">
        <p14:creationId xmlns:p14="http://schemas.microsoft.com/office/powerpoint/2010/main" val="3284817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80A88-2CC3-D3B2-F2DA-FBB5E852B76D}"/>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3AA506B5-BE9A-364D-FCED-176A0855172F}"/>
              </a:ext>
            </a:extLst>
          </p:cNvPr>
          <p:cNvSpPr txBox="1">
            <a:spLocks/>
          </p:cNvSpPr>
          <p:nvPr/>
        </p:nvSpPr>
        <p:spPr>
          <a:xfrm>
            <a:off x="835573" y="156963"/>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a:latin typeface="Lato" panose="020F0502020204030203" pitchFamily="34" charset="0"/>
                <a:ea typeface="Lato" panose="020F0502020204030203" pitchFamily="34" charset="0"/>
                <a:cs typeface="Lato" panose="020F0502020204030203" pitchFamily="34" charset="0"/>
              </a:rPr>
              <a:t>Top Four Reasons for Poor Reproducibility</a:t>
            </a:r>
          </a:p>
        </p:txBody>
      </p:sp>
      <p:sp>
        <p:nvSpPr>
          <p:cNvPr id="11" name="Content Placeholder 2">
            <a:extLst>
              <a:ext uri="{FF2B5EF4-FFF2-40B4-BE49-F238E27FC236}">
                <a16:creationId xmlns:a16="http://schemas.microsoft.com/office/drawing/2014/main" id="{B05BCEB5-684A-F7B5-7A7A-E88C3D0F58D4}"/>
              </a:ext>
            </a:extLst>
          </p:cNvPr>
          <p:cNvSpPr txBox="1">
            <a:spLocks/>
          </p:cNvSpPr>
          <p:nvPr/>
        </p:nvSpPr>
        <p:spPr>
          <a:xfrm>
            <a:off x="835573" y="1083473"/>
            <a:ext cx="10533814" cy="43742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High rate of correspondence errors in large data </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Spurious number of low-quality peaks, </a:t>
            </a:r>
            <a:br>
              <a:rPr lang="en-US" sz="2800" dirty="0">
                <a:latin typeface="Lato" panose="020F0502020204030203" pitchFamily="34" charset="0"/>
                <a:ea typeface="Lato" panose="020F0502020204030203" pitchFamily="34" charset="0"/>
                <a:cs typeface="Lato" panose="020F0502020204030203" pitchFamily="34" charset="0"/>
              </a:rPr>
            </a:br>
            <a:r>
              <a:rPr lang="en-US" sz="2800" dirty="0">
                <a:latin typeface="Lato" panose="020F0502020204030203" pitchFamily="34" charset="0"/>
                <a:ea typeface="Lato" panose="020F0502020204030203" pitchFamily="34" charset="0"/>
                <a:cs typeface="Lato" panose="020F0502020204030203" pitchFamily="34" charset="0"/>
              </a:rPr>
              <a:t>confusion of sensitivity</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Peak detection not transparent enough</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Too many parameters, too dependent on local expertise</a:t>
            </a:r>
          </a:p>
        </p:txBody>
      </p:sp>
    </p:spTree>
    <p:extLst>
      <p:ext uri="{BB962C8B-B14F-4D97-AF65-F5344CB8AC3E}">
        <p14:creationId xmlns:p14="http://schemas.microsoft.com/office/powerpoint/2010/main" val="359245038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Presentation25" id="{BD4690AC-8B67-7541-A586-D4163C4B7548}" vid="{DAACC6F5-8E9E-8047-B6B5-7524E9A2B5F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21263</TotalTime>
  <Words>2214</Words>
  <Application>Microsoft Macintosh PowerPoint</Application>
  <PresentationFormat>Widescreen</PresentationFormat>
  <Paragraphs>431</Paragraphs>
  <Slides>51</Slides>
  <Notes>30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51</vt:i4>
      </vt:variant>
    </vt:vector>
  </HeadingPairs>
  <TitlesOfParts>
    <vt:vector size="62" baseType="lpstr">
      <vt:lpstr>-apple-system</vt:lpstr>
      <vt:lpstr>Arial</vt:lpstr>
      <vt:lpstr>Calibri</vt:lpstr>
      <vt:lpstr>Calibri Light</vt:lpstr>
      <vt:lpstr>Cambria Math</vt:lpstr>
      <vt:lpstr>Courier New</vt:lpstr>
      <vt:lpstr>Lato</vt:lpstr>
      <vt:lpstr>Menlo</vt:lpstr>
      <vt:lpstr>Monaco</vt:lpstr>
      <vt:lpstr>Office Theme</vt:lpstr>
      <vt:lpstr>Celestial</vt:lpstr>
      <vt:lpstr>Metabolomics data processing using the asari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Consistent Feature Detection with Asari</vt:lpstr>
      <vt:lpstr>PowerPoint Presentation</vt:lpstr>
      <vt:lpstr>PowerPoint Presentation</vt:lpstr>
      <vt:lpstr>Asari Offers Greatly Improved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Reports</vt:lpstr>
      <vt:lpstr>PowerPoint Presentation</vt:lpstr>
      <vt:lpstr>PCPFM Re-Analysis Results</vt:lpstr>
      <vt:lpstr>PowerPoint Presentation</vt:lpstr>
      <vt:lpstr>Example Results using pcpfm: detection of drug metabolites</vt:lpstr>
      <vt:lpstr>PowerPoint Presentation</vt:lpstr>
      <vt:lpstr>PowerPoint Presentation</vt:lpstr>
      <vt:lpstr>PowerPoint Presentation</vt:lpstr>
      <vt:lpstr>PowerPoint Presentation</vt:lpstr>
      <vt:lpstr>Acknowledgements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Python-centric pipeline for high-fidelity and high-performance LC-MS metabolomics data processing.</dc:title>
  <dc:creator>Joshua Mitchell</dc:creator>
  <cp:lastModifiedBy>Shuzhao Li</cp:lastModifiedBy>
  <cp:revision>64</cp:revision>
  <dcterms:created xsi:type="dcterms:W3CDTF">2023-10-03T19:15:16Z</dcterms:created>
  <dcterms:modified xsi:type="dcterms:W3CDTF">2024-07-19T14:42:56Z</dcterms:modified>
</cp:coreProperties>
</file>